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6" r:id="rId9"/>
    <p:sldId id="267" r:id="rId10"/>
    <p:sldId id="262" r:id="rId11"/>
    <p:sldId id="268" r:id="rId12"/>
    <p:sldId id="270" r:id="rId13"/>
    <p:sldId id="265" r:id="rId14"/>
    <p:sldId id="279" r:id="rId15"/>
    <p:sldId id="280" r:id="rId16"/>
    <p:sldId id="281" r:id="rId17"/>
    <p:sldId id="271" r:id="rId18"/>
    <p:sldId id="272" r:id="rId19"/>
    <p:sldId id="273" r:id="rId20"/>
    <p:sldId id="282" r:id="rId21"/>
    <p:sldId id="283" r:id="rId22"/>
    <p:sldId id="284" r:id="rId23"/>
    <p:sldId id="285" r:id="rId24"/>
    <p:sldId id="286" r:id="rId25"/>
    <p:sldId id="287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05:19:14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F10F3-0AF4-4391-A8C8-1DB10937C78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7E97A-6237-4246-9A3E-5A2C84D1B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9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192C-77EC-4875-8D7B-7F7FB38B0E59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7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5EA2-E899-4CB7-8168-3C75B2D230CA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8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F1B0-0780-493B-B160-D84E28C47FF7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0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2835-DA0E-4184-B58E-D9B9DE650367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1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6A549-18C6-4B2D-B06E-EE85DE761ABF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E129-CCA8-470E-AAFE-96AB80316709}" type="datetime1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1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D9D9F-379D-48E3-B2F8-30FC69A51CDC}" type="datetime1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8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1A09-BE7B-457D-8626-30D78B78B93B}" type="datetime1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47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8925-3299-4E56-A882-AFFB76A9B8A9}" type="datetime1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1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9F0D-AAE5-456E-A728-F13C876C1292}" type="datetime1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5F26-A969-4544-A9FE-F5584F96EBC8}" type="datetime1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2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7C037-C5B1-4B53-98A2-994E629D4B6B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3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art of a person">
            <a:extLst>
              <a:ext uri="{FF2B5EF4-FFF2-40B4-BE49-F238E27FC236}">
                <a16:creationId xmlns:a16="http://schemas.microsoft.com/office/drawing/2014/main" id="{01DBDC19-497C-A090-7752-E8E77CD29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599" r="-1" b="2613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35CE3962-2513-0A32-2ADD-BF63520FA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8900"/>
              <a:t>Emotional Face Recognition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2729D46-8EA2-B131-E3D3-C535DEAF3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>
              <a:lnSpc>
                <a:spcPct val="104000"/>
              </a:lnSpc>
            </a:pPr>
            <a:r>
              <a:rPr lang="en-US" sz="2700" dirty="0"/>
              <a:t>Author: Bùi Quốc Thịnh - 20520934</a:t>
            </a:r>
          </a:p>
          <a:p>
            <a:pPr algn="ctr">
              <a:lnSpc>
                <a:spcPct val="104000"/>
              </a:lnSpc>
            </a:pPr>
            <a:r>
              <a:rPr lang="en-US" sz="2700" dirty="0"/>
              <a:t>	     </a:t>
            </a:r>
            <a:r>
              <a:rPr lang="en-US" sz="2700" dirty="0" err="1"/>
              <a:t>Hoàng</a:t>
            </a:r>
            <a:r>
              <a:rPr lang="en-US" sz="2700" dirty="0"/>
              <a:t> </a:t>
            </a:r>
            <a:r>
              <a:rPr lang="en-US" sz="2700" dirty="0" err="1"/>
              <a:t>Đình</a:t>
            </a:r>
            <a:r>
              <a:rPr lang="en-US" sz="2700" dirty="0"/>
              <a:t> </a:t>
            </a:r>
            <a:r>
              <a:rPr lang="en-US" sz="2700" dirty="0" err="1"/>
              <a:t>Hữu</a:t>
            </a:r>
            <a:r>
              <a:rPr lang="en-US" sz="2700" dirty="0"/>
              <a:t> - 20521384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D935363-0D0D-4D89-B3C3-6510993D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25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người đàn ông, tường, người, nam&#10;&#10;Mô tả được tạo tự động">
            <a:extLst>
              <a:ext uri="{FF2B5EF4-FFF2-40B4-BE49-F238E27FC236}">
                <a16:creationId xmlns:a16="http://schemas.microsoft.com/office/drawing/2014/main" id="{F99C3933-7595-3883-FEA3-662036F23B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97485"/>
            <a:ext cx="2628900" cy="1733550"/>
          </a:xfrm>
        </p:spPr>
      </p:pic>
      <p:pic>
        <p:nvPicPr>
          <p:cNvPr id="7" name="Hình ảnh 6" descr="Ảnh có chứa mỉm cười, tạo dáng&#10;&#10;Mô tả được tạo tự động">
            <a:extLst>
              <a:ext uri="{FF2B5EF4-FFF2-40B4-BE49-F238E27FC236}">
                <a16:creationId xmlns:a16="http://schemas.microsoft.com/office/drawing/2014/main" id="{D8030F57-9829-85FC-1FF2-0DA0FA065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11" y="90170"/>
            <a:ext cx="2143125" cy="1948180"/>
          </a:xfrm>
          <a:prstGeom prst="rect">
            <a:avLst/>
          </a:prstGeom>
        </p:spPr>
      </p:pic>
      <p:pic>
        <p:nvPicPr>
          <p:cNvPr id="9" name="Hình ảnh 8" descr="Ảnh có chứa người, tường, người đàn ông, trong nhà&#10;&#10;Mô tả được tạo tự động">
            <a:extLst>
              <a:ext uri="{FF2B5EF4-FFF2-40B4-BE49-F238E27FC236}">
                <a16:creationId xmlns:a16="http://schemas.microsoft.com/office/drawing/2014/main" id="{570D9CC8-E78F-41D8-9198-91C273FE3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88" y="194945"/>
            <a:ext cx="2857500" cy="1600200"/>
          </a:xfrm>
          <a:prstGeom prst="rect">
            <a:avLst/>
          </a:prstGeom>
        </p:spPr>
      </p:pic>
      <p:pic>
        <p:nvPicPr>
          <p:cNvPr id="13" name="Hình ảnh 12" descr="Ảnh có chứa người, trong nhà, tường, người phụ nữ&#10;&#10;Mô tả được tạo tự động">
            <a:extLst>
              <a:ext uri="{FF2B5EF4-FFF2-40B4-BE49-F238E27FC236}">
                <a16:creationId xmlns:a16="http://schemas.microsoft.com/office/drawing/2014/main" id="{973FE317-95DB-B304-3C49-8F438F660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513549"/>
            <a:ext cx="2635385" cy="3791145"/>
          </a:xfrm>
          <a:prstGeom prst="rect">
            <a:avLst/>
          </a:prstGeom>
        </p:spPr>
      </p:pic>
      <p:pic>
        <p:nvPicPr>
          <p:cNvPr id="17" name="Hình ảnh 16" descr="Ảnh có chứa người, rất ít, trẻ, trong nhà&#10;&#10;Mô tả được tạo tự động">
            <a:extLst>
              <a:ext uri="{FF2B5EF4-FFF2-40B4-BE49-F238E27FC236}">
                <a16:creationId xmlns:a16="http://schemas.microsoft.com/office/drawing/2014/main" id="{C63D55CD-7589-27D1-4BD7-DEBFC119D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92" y="2302130"/>
            <a:ext cx="3527474" cy="4002564"/>
          </a:xfrm>
          <a:prstGeom prst="rect">
            <a:avLst/>
          </a:prstGeom>
        </p:spPr>
      </p:pic>
      <p:pic>
        <p:nvPicPr>
          <p:cNvPr id="19" name="Hình ảnh 18" descr="Ảnh có chứa người, em bé, trẻ mới biết đi&#10;&#10;Mô tả được tạo tự động">
            <a:extLst>
              <a:ext uri="{FF2B5EF4-FFF2-40B4-BE49-F238E27FC236}">
                <a16:creationId xmlns:a16="http://schemas.microsoft.com/office/drawing/2014/main" id="{A3EAF536-5C3F-01A2-C5DA-07E4CA41F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530" y="197485"/>
            <a:ext cx="2779110" cy="1600200"/>
          </a:xfrm>
          <a:prstGeom prst="rect">
            <a:avLst/>
          </a:prstGeom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E5E8CBEE-6C59-834A-5762-498FFAA9521D}"/>
              </a:ext>
            </a:extLst>
          </p:cNvPr>
          <p:cNvSpPr txBox="1"/>
          <p:nvPr/>
        </p:nvSpPr>
        <p:spPr>
          <a:xfrm>
            <a:off x="274320" y="1958459"/>
            <a:ext cx="250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Angry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7E099BC7-C8CD-2991-DA5D-1CB7FE007127}"/>
              </a:ext>
            </a:extLst>
          </p:cNvPr>
          <p:cNvSpPr txBox="1"/>
          <p:nvPr/>
        </p:nvSpPr>
        <p:spPr>
          <a:xfrm>
            <a:off x="3435518" y="2143125"/>
            <a:ext cx="187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Disgust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5D87B098-171C-37A3-C6EA-CAB152EBC33B}"/>
              </a:ext>
            </a:extLst>
          </p:cNvPr>
          <p:cNvSpPr txBox="1"/>
          <p:nvPr/>
        </p:nvSpPr>
        <p:spPr>
          <a:xfrm>
            <a:off x="6096000" y="1795145"/>
            <a:ext cx="250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Fear</a:t>
            </a: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87B04C4E-7138-E1A8-A142-8027CC0D7CF2}"/>
              </a:ext>
            </a:extLst>
          </p:cNvPr>
          <p:cNvSpPr txBox="1"/>
          <p:nvPr/>
        </p:nvSpPr>
        <p:spPr>
          <a:xfrm>
            <a:off x="9335595" y="1931035"/>
            <a:ext cx="250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Surprise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650167DF-614C-75E5-27B4-7CF90629CA89}"/>
              </a:ext>
            </a:extLst>
          </p:cNvPr>
          <p:cNvSpPr txBox="1"/>
          <p:nvPr/>
        </p:nvSpPr>
        <p:spPr>
          <a:xfrm>
            <a:off x="7068312" y="6304694"/>
            <a:ext cx="306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Sad</a:t>
            </a: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21F93A65-2A61-3E5C-9474-154F05ACE45C}"/>
              </a:ext>
            </a:extLst>
          </p:cNvPr>
          <p:cNvSpPr txBox="1"/>
          <p:nvPr/>
        </p:nvSpPr>
        <p:spPr>
          <a:xfrm>
            <a:off x="3502152" y="6435309"/>
            <a:ext cx="259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Neutral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851CE68D-2107-3DBF-3ECD-E6871CBB00FB}"/>
              </a:ext>
            </a:extLst>
          </p:cNvPr>
          <p:cNvSpPr txBox="1"/>
          <p:nvPr/>
        </p:nvSpPr>
        <p:spPr>
          <a:xfrm>
            <a:off x="274320" y="6304694"/>
            <a:ext cx="238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Happy</a:t>
            </a:r>
          </a:p>
        </p:txBody>
      </p:sp>
      <p:pic>
        <p:nvPicPr>
          <p:cNvPr id="4" name="Hình ảnh 3" descr="Ảnh có chứa cà vạt, người, tạo dáng, trẻ&#10;&#10;Mô tả được tạo tự động">
            <a:extLst>
              <a:ext uri="{FF2B5EF4-FFF2-40B4-BE49-F238E27FC236}">
                <a16:creationId xmlns:a16="http://schemas.microsoft.com/office/drawing/2014/main" id="{189D8E26-48AB-E379-16E5-2967CC722F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21" y="2594304"/>
            <a:ext cx="2778909" cy="3841005"/>
          </a:xfrm>
          <a:prstGeom prst="rect">
            <a:avLst/>
          </a:prstGeom>
        </p:spPr>
      </p:pic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2766CF9-1DEA-BC72-AD28-E28F65DB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1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7E77B4B-F3F0-0089-B95C-907A0E604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600" dirty="0"/>
              <a:t>Dataset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166AB4E-7242-DAA0-D467-B92226A9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 dirty="0"/>
              <a:t>FER_2013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3AF45"/>
          </a:solidFill>
          <a:ln w="38100" cap="rnd">
            <a:solidFill>
              <a:srgbClr val="83AF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859BF-D848-0FA9-A5D7-4DBAF2C33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8" r="4603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AA367CA-F723-BFE6-A37C-7937E8FE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7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7552EDA-845A-3252-2410-50B2BE5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FER_2013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D2F007A-7147-9DD7-ECF6-A9A6E4798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 consists of 48x48 pixel grayscale images of faces. The faces have been automatically registered so that the face is more or less </a:t>
            </a:r>
            <a:r>
              <a:rPr lang="en-US" dirty="0" err="1"/>
              <a:t>centred</a:t>
            </a:r>
            <a:r>
              <a:rPr lang="en-US" dirty="0"/>
              <a:t> and occupies about the same amount of space in each image.</a:t>
            </a:r>
          </a:p>
          <a:p>
            <a:r>
              <a:rPr lang="en-US" dirty="0"/>
              <a:t>The task is to categorize each face based on the emotion shown in the facial expression into one of seven categories (0=Angry, 1=Disgust, 2=Fear, 3=Happy, 4=Sad, 5=Surprise, 6=Neutral). The training set consists of 28,709 examples and the public test set consists of 7178 examples.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88A3BD0-12ED-76CC-9443-CFE1A12A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7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68FC2B-851B-5ADA-282D-D3FEE8F1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96E7918-93ED-D283-1E46-9173B938A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 and Sequential model </a:t>
            </a:r>
          </a:p>
          <a:p>
            <a:r>
              <a:rPr lang="en-US" dirty="0"/>
              <a:t>SVM</a:t>
            </a:r>
          </a:p>
          <a:p>
            <a:r>
              <a:rPr lang="en-US" dirty="0" err="1"/>
              <a:t>DeepFace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52E1294-7F5C-98F8-1F9B-CA1E4B2C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5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B3547E0-CBE0-C355-78D3-4B6A1397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14</a:t>
            </a:fld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01400F2-09A5-BBA1-0148-A2B08B68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7" y="5232400"/>
            <a:ext cx="10398125" cy="112395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2FD3BC91-AB42-6525-329A-983FB9FE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37" y="501650"/>
            <a:ext cx="10398125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21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83AF45"/>
          </a:solidFill>
          <a:ln w="38100" cap="rnd">
            <a:solidFill>
              <a:srgbClr val="83AF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F3E54D73-0F3B-2A95-4160-2063F29C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Explanation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CC4262B-4CFB-ECBF-5075-B4CAF3E5B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6" y="1929384"/>
            <a:ext cx="10853928" cy="425196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4000"/>
              </a:lnSpc>
              <a:buNone/>
            </a:pPr>
            <a:r>
              <a:rPr lang="en-US" sz="2400" dirty="0"/>
              <a:t>Sequential model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lớp</a:t>
            </a:r>
            <a:r>
              <a:rPr lang="en-US" sz="2400" dirty="0"/>
              <a:t> Sequential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từng</a:t>
            </a:r>
            <a:r>
              <a:rPr lang="en-US" sz="2400" dirty="0"/>
              <a:t> </a:t>
            </a:r>
            <a:r>
              <a:rPr lang="en-US" sz="2400" dirty="0" err="1"/>
              <a:t>lớp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tuyến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,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ra.</a:t>
            </a:r>
            <a:endParaRPr lang="en-US" sz="2400" dirty="0"/>
          </a:p>
          <a:p>
            <a:pPr marL="0" indent="0" algn="just">
              <a:lnSpc>
                <a:spcPct val="104000"/>
              </a:lnSpc>
              <a:buNone/>
            </a:pPr>
            <a:r>
              <a:rPr lang="en-US" sz="2400" dirty="0"/>
              <a:t>Convolutional Layers: </a:t>
            </a:r>
            <a:r>
              <a:rPr lang="vi-VN" sz="2400" dirty="0"/>
              <a:t>Conv2D </a:t>
            </a:r>
            <a:r>
              <a:rPr lang="vi-VN" sz="2400" dirty="0" err="1"/>
              <a:t>là</a:t>
            </a:r>
            <a:r>
              <a:rPr lang="vi-VN" sz="2400" dirty="0"/>
              <a:t> </a:t>
            </a:r>
            <a:r>
              <a:rPr lang="vi-VN" sz="2400" dirty="0" err="1"/>
              <a:t>convolution</a:t>
            </a:r>
            <a:r>
              <a:rPr lang="vi-VN" sz="2400" dirty="0"/>
              <a:t> </a:t>
            </a:r>
            <a:r>
              <a:rPr lang="vi-VN" sz="2400" dirty="0" err="1"/>
              <a:t>dùng</a:t>
            </a:r>
            <a:r>
              <a:rPr lang="vi-VN" sz="2400" dirty="0"/>
              <a:t> </a:t>
            </a:r>
            <a:r>
              <a:rPr lang="vi-VN" sz="2400" dirty="0" err="1"/>
              <a:t>để</a:t>
            </a:r>
            <a:r>
              <a:rPr lang="vi-VN" sz="2400" dirty="0"/>
              <a:t> </a:t>
            </a:r>
            <a:r>
              <a:rPr lang="vi-VN" sz="2400" dirty="0" err="1"/>
              <a:t>lấy</a:t>
            </a:r>
            <a:r>
              <a:rPr lang="vi-VN" sz="2400" dirty="0"/>
              <a:t> </a:t>
            </a:r>
            <a:r>
              <a:rPr lang="vi-VN" sz="2400" dirty="0" err="1"/>
              <a:t>feature</a:t>
            </a:r>
            <a:r>
              <a:rPr lang="vi-VN" sz="2400" dirty="0"/>
              <a:t> </a:t>
            </a:r>
            <a:r>
              <a:rPr lang="vi-VN" sz="2400" dirty="0" err="1"/>
              <a:t>từ</a:t>
            </a:r>
            <a:r>
              <a:rPr lang="vi-VN" sz="2400" dirty="0"/>
              <a:t> </a:t>
            </a:r>
            <a:r>
              <a:rPr lang="vi-VN" sz="2400" dirty="0" err="1"/>
              <a:t>ảnh</a:t>
            </a:r>
            <a:r>
              <a:rPr lang="vi-VN" sz="2400" dirty="0"/>
              <a:t> </a:t>
            </a:r>
            <a:r>
              <a:rPr lang="vi-VN" sz="2400" dirty="0" err="1"/>
              <a:t>với</a:t>
            </a:r>
            <a:r>
              <a:rPr lang="vi-VN" sz="2400" dirty="0"/>
              <a:t> </a:t>
            </a:r>
            <a:r>
              <a:rPr lang="vi-VN" sz="2400" dirty="0" err="1"/>
              <a:t>các</a:t>
            </a:r>
            <a:r>
              <a:rPr lang="vi-VN" sz="2400" dirty="0"/>
              <a:t> tham </a:t>
            </a:r>
            <a:r>
              <a:rPr lang="vi-VN" sz="2400" dirty="0" err="1"/>
              <a:t>số</a:t>
            </a:r>
            <a:r>
              <a:rPr lang="vi-VN" sz="2400" dirty="0"/>
              <a:t>:</a:t>
            </a:r>
          </a:p>
          <a:p>
            <a:pPr algn="just">
              <a:lnSpc>
                <a:spcPct val="104000"/>
              </a:lnSpc>
            </a:pPr>
            <a:r>
              <a:rPr lang="vi-VN" sz="2400" dirty="0" err="1"/>
              <a:t>filters</a:t>
            </a:r>
            <a:r>
              <a:rPr lang="vi-VN" sz="2400" dirty="0"/>
              <a:t>: </a:t>
            </a:r>
            <a:r>
              <a:rPr lang="vi-VN" sz="2400" dirty="0" err="1"/>
              <a:t>số</a:t>
            </a:r>
            <a:r>
              <a:rPr lang="vi-VN" sz="2400" dirty="0"/>
              <a:t> </a:t>
            </a:r>
            <a:r>
              <a:rPr lang="vi-VN" sz="2400" dirty="0" err="1"/>
              <a:t>filter</a:t>
            </a:r>
            <a:r>
              <a:rPr lang="vi-VN" sz="2400" dirty="0"/>
              <a:t> </a:t>
            </a:r>
            <a:r>
              <a:rPr lang="vi-VN" sz="2400" dirty="0" err="1"/>
              <a:t>của</a:t>
            </a:r>
            <a:r>
              <a:rPr lang="vi-VN" sz="2400" dirty="0"/>
              <a:t> </a:t>
            </a:r>
            <a:r>
              <a:rPr lang="vi-VN" sz="2400" dirty="0" err="1"/>
              <a:t>convolution</a:t>
            </a:r>
            <a:r>
              <a:rPr lang="en-US" sz="2400" dirty="0"/>
              <a:t>.</a:t>
            </a:r>
            <a:endParaRPr lang="vi-VN" sz="2400" dirty="0"/>
          </a:p>
          <a:p>
            <a:pPr algn="just">
              <a:lnSpc>
                <a:spcPct val="104000"/>
              </a:lnSpc>
            </a:pPr>
            <a:r>
              <a:rPr lang="vi-VN" sz="2400" dirty="0" err="1"/>
              <a:t>kernel_size</a:t>
            </a:r>
            <a:r>
              <a:rPr lang="vi-VN" sz="2400" dirty="0"/>
              <a:t>: </a:t>
            </a:r>
            <a:r>
              <a:rPr lang="vi-VN" sz="2400" dirty="0" err="1"/>
              <a:t>kích</a:t>
            </a:r>
            <a:r>
              <a:rPr lang="vi-VN" sz="2400" dirty="0"/>
              <a:t> </a:t>
            </a:r>
            <a:r>
              <a:rPr lang="vi-VN" sz="2400" dirty="0" err="1"/>
              <a:t>thước</a:t>
            </a:r>
            <a:r>
              <a:rPr lang="vi-VN" sz="2400" dirty="0"/>
              <a:t> </a:t>
            </a:r>
            <a:r>
              <a:rPr lang="vi-VN" sz="2400" dirty="0" err="1"/>
              <a:t>window</a:t>
            </a:r>
            <a:r>
              <a:rPr lang="vi-VN" sz="2400" dirty="0"/>
              <a:t> </a:t>
            </a:r>
            <a:r>
              <a:rPr lang="vi-VN" sz="2400" dirty="0" err="1"/>
              <a:t>search</a:t>
            </a:r>
            <a:r>
              <a:rPr lang="vi-VN" sz="2400" dirty="0"/>
              <a:t> trên </a:t>
            </a:r>
            <a:r>
              <a:rPr lang="vi-VN" sz="2400" dirty="0" err="1"/>
              <a:t>ảnh</a:t>
            </a:r>
            <a:r>
              <a:rPr lang="en-US" sz="2400" dirty="0"/>
              <a:t>.</a:t>
            </a:r>
            <a:endParaRPr lang="vi-VN" sz="2400" dirty="0"/>
          </a:p>
          <a:p>
            <a:pPr algn="just">
              <a:lnSpc>
                <a:spcPct val="104000"/>
              </a:lnSpc>
            </a:pPr>
            <a:r>
              <a:rPr lang="vi-VN" sz="2400" dirty="0" err="1"/>
              <a:t>strides</a:t>
            </a:r>
            <a:r>
              <a:rPr lang="vi-VN" sz="2400" dirty="0"/>
              <a:t>: </a:t>
            </a:r>
            <a:r>
              <a:rPr lang="vi-VN" sz="2400" dirty="0" err="1"/>
              <a:t>số</a:t>
            </a:r>
            <a:r>
              <a:rPr lang="vi-VN" sz="2400" dirty="0"/>
              <a:t> </a:t>
            </a:r>
            <a:r>
              <a:rPr lang="vi-VN" sz="2400" dirty="0" err="1"/>
              <a:t>bước</a:t>
            </a:r>
            <a:r>
              <a:rPr lang="vi-VN" sz="2400" dirty="0"/>
              <a:t> </a:t>
            </a:r>
            <a:r>
              <a:rPr lang="vi-VN" sz="2400" dirty="0" err="1"/>
              <a:t>nhảy</a:t>
            </a:r>
            <a:r>
              <a:rPr lang="vi-VN" sz="2400" dirty="0"/>
              <a:t> trên </a:t>
            </a:r>
            <a:r>
              <a:rPr lang="vi-VN" sz="2400" dirty="0" err="1"/>
              <a:t>ảnh</a:t>
            </a:r>
            <a:r>
              <a:rPr lang="en-US" sz="2400" dirty="0"/>
              <a:t>.</a:t>
            </a:r>
            <a:endParaRPr lang="vi-VN" sz="2400" dirty="0"/>
          </a:p>
          <a:p>
            <a:pPr algn="just">
              <a:lnSpc>
                <a:spcPct val="104000"/>
              </a:lnSpc>
            </a:pPr>
            <a:r>
              <a:rPr lang="vi-VN" sz="2400" dirty="0" err="1"/>
              <a:t>activation</a:t>
            </a:r>
            <a:r>
              <a:rPr lang="vi-VN" sz="2400" dirty="0"/>
              <a:t>: </a:t>
            </a:r>
            <a:r>
              <a:rPr lang="vi-VN" sz="2400" dirty="0" err="1"/>
              <a:t>chọn</a:t>
            </a:r>
            <a:r>
              <a:rPr lang="vi-VN" sz="2400" dirty="0"/>
              <a:t> </a:t>
            </a:r>
            <a:r>
              <a:rPr lang="vi-VN" sz="2400" dirty="0" err="1"/>
              <a:t>activation</a:t>
            </a:r>
            <a:r>
              <a:rPr lang="vi-VN" sz="2400" dirty="0"/>
              <a:t> như </a:t>
            </a:r>
            <a:r>
              <a:rPr lang="vi-VN" sz="2400" dirty="0" err="1"/>
              <a:t>linear</a:t>
            </a:r>
            <a:r>
              <a:rPr lang="vi-VN" sz="2400" dirty="0"/>
              <a:t>, </a:t>
            </a:r>
            <a:r>
              <a:rPr lang="vi-VN" sz="2400" dirty="0" err="1"/>
              <a:t>softmax</a:t>
            </a:r>
            <a:r>
              <a:rPr lang="vi-VN" sz="2400" dirty="0"/>
              <a:t>, </a:t>
            </a:r>
            <a:r>
              <a:rPr lang="vi-VN" sz="2400" dirty="0" err="1"/>
              <a:t>relu</a:t>
            </a:r>
            <a:r>
              <a:rPr lang="vi-VN" sz="2400" dirty="0"/>
              <a:t>, tanh, </a:t>
            </a:r>
            <a:r>
              <a:rPr lang="vi-VN" sz="2400" dirty="0" err="1"/>
              <a:t>sigmoid</a:t>
            </a:r>
            <a:r>
              <a:rPr lang="vi-VN" sz="2400" dirty="0"/>
              <a:t>. </a:t>
            </a:r>
            <a:r>
              <a:rPr lang="vi-VN" sz="2400" dirty="0" err="1"/>
              <a:t>Đặc</a:t>
            </a:r>
            <a:r>
              <a:rPr lang="vi-VN" sz="2400" dirty="0"/>
              <a:t> </a:t>
            </a:r>
            <a:r>
              <a:rPr lang="vi-VN" sz="2400" dirty="0" err="1"/>
              <a:t>điểm</a:t>
            </a:r>
            <a:r>
              <a:rPr lang="vi-VN" sz="2400" dirty="0"/>
              <a:t> </a:t>
            </a:r>
            <a:r>
              <a:rPr lang="vi-VN" sz="2400" dirty="0" err="1"/>
              <a:t>mỗi</a:t>
            </a:r>
            <a:r>
              <a:rPr lang="vi-VN" sz="2400" dirty="0"/>
              <a:t> </a:t>
            </a:r>
            <a:r>
              <a:rPr lang="vi-VN" sz="2400" dirty="0" err="1"/>
              <a:t>hàm</a:t>
            </a:r>
            <a:r>
              <a:rPr lang="vi-VN" sz="2400" dirty="0"/>
              <a:t> </a:t>
            </a:r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bạn</a:t>
            </a:r>
            <a:r>
              <a:rPr lang="vi-VN" sz="2400" dirty="0"/>
              <a:t> </a:t>
            </a:r>
            <a:r>
              <a:rPr lang="vi-VN" sz="2400" dirty="0" err="1"/>
              <a:t>có</a:t>
            </a:r>
            <a:r>
              <a:rPr lang="vi-VN" sz="2400" dirty="0"/>
              <a:t> </a:t>
            </a:r>
            <a:r>
              <a:rPr lang="vi-VN" sz="2400" dirty="0" err="1"/>
              <a:t>thể</a:t>
            </a:r>
            <a:r>
              <a:rPr lang="vi-VN" sz="2400" dirty="0"/>
              <a:t> </a:t>
            </a:r>
            <a:r>
              <a:rPr lang="vi-VN" sz="2400" dirty="0" err="1"/>
              <a:t>search</a:t>
            </a:r>
            <a:r>
              <a:rPr lang="vi-VN" sz="2400" dirty="0"/>
              <a:t> thêm </a:t>
            </a:r>
            <a:r>
              <a:rPr lang="vi-VN" sz="2400" dirty="0" err="1"/>
              <a:t>để</a:t>
            </a:r>
            <a:r>
              <a:rPr lang="vi-VN" sz="2400" dirty="0"/>
              <a:t> </a:t>
            </a:r>
            <a:r>
              <a:rPr lang="vi-VN" sz="2400" dirty="0" err="1"/>
              <a:t>biết</a:t>
            </a:r>
            <a:r>
              <a:rPr lang="vi-VN" sz="2400" dirty="0"/>
              <a:t> </a:t>
            </a:r>
            <a:r>
              <a:rPr lang="vi-VN" sz="2400" dirty="0" err="1"/>
              <a:t>cụ</a:t>
            </a:r>
            <a:r>
              <a:rPr lang="vi-VN" sz="2400" dirty="0"/>
              <a:t> </a:t>
            </a:r>
            <a:r>
              <a:rPr lang="vi-VN" sz="2400" dirty="0" err="1"/>
              <a:t>thể</a:t>
            </a:r>
            <a:r>
              <a:rPr lang="vi-VN" sz="2400" dirty="0"/>
              <a:t> </a:t>
            </a:r>
            <a:r>
              <a:rPr lang="vi-VN" sz="2400" dirty="0" err="1"/>
              <a:t>nó</a:t>
            </a:r>
            <a:r>
              <a:rPr lang="vi-VN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vi-VN" sz="2400" dirty="0"/>
              <a:t>.</a:t>
            </a:r>
          </a:p>
          <a:p>
            <a:pPr algn="just">
              <a:lnSpc>
                <a:spcPct val="104000"/>
              </a:lnSpc>
            </a:pPr>
            <a:r>
              <a:rPr lang="vi-VN" sz="2400" dirty="0" err="1"/>
              <a:t>padding</a:t>
            </a:r>
            <a:r>
              <a:rPr lang="vi-VN" sz="2400" dirty="0"/>
              <a:t>: </a:t>
            </a:r>
            <a:r>
              <a:rPr lang="vi-VN" sz="2400" dirty="0" err="1"/>
              <a:t>có</a:t>
            </a:r>
            <a:r>
              <a:rPr lang="vi-VN" sz="2400" dirty="0"/>
              <a:t> </a:t>
            </a:r>
            <a:r>
              <a:rPr lang="vi-VN" sz="2400" dirty="0" err="1"/>
              <a:t>thể</a:t>
            </a:r>
            <a:r>
              <a:rPr lang="vi-VN" sz="2400" dirty="0"/>
              <a:t> </a:t>
            </a:r>
            <a:r>
              <a:rPr lang="vi-VN" sz="2400" dirty="0" err="1"/>
              <a:t>là</a:t>
            </a:r>
            <a:r>
              <a:rPr lang="vi-VN" sz="2400" dirty="0"/>
              <a:t> "</a:t>
            </a:r>
            <a:r>
              <a:rPr lang="vi-VN" sz="2400" dirty="0" err="1"/>
              <a:t>valid</a:t>
            </a:r>
            <a:r>
              <a:rPr lang="vi-VN" sz="2400" dirty="0"/>
              <a:t>" </a:t>
            </a:r>
            <a:r>
              <a:rPr lang="vi-VN" sz="2400" dirty="0" err="1"/>
              <a:t>hoặc</a:t>
            </a:r>
            <a:r>
              <a:rPr lang="vi-VN" sz="2400" dirty="0"/>
              <a:t> "</a:t>
            </a:r>
            <a:r>
              <a:rPr lang="vi-VN" sz="2400" dirty="0" err="1"/>
              <a:t>same</a:t>
            </a:r>
            <a:r>
              <a:rPr lang="vi-VN" sz="2400" dirty="0"/>
              <a:t>". </a:t>
            </a:r>
            <a:r>
              <a:rPr lang="vi-VN" sz="2400" dirty="0" err="1"/>
              <a:t>Với</a:t>
            </a:r>
            <a:r>
              <a:rPr lang="vi-VN" sz="2400" dirty="0"/>
              <a:t> </a:t>
            </a:r>
            <a:r>
              <a:rPr lang="vi-VN" sz="2400" dirty="0" err="1"/>
              <a:t>same</a:t>
            </a:r>
            <a:r>
              <a:rPr lang="vi-VN" sz="2400" dirty="0"/>
              <a:t> </a:t>
            </a:r>
            <a:r>
              <a:rPr lang="vi-VN" sz="2400" dirty="0" err="1"/>
              <a:t>thì</a:t>
            </a:r>
            <a:r>
              <a:rPr lang="vi-VN" sz="2400" dirty="0"/>
              <a:t> </a:t>
            </a:r>
            <a:r>
              <a:rPr lang="vi-VN" sz="2400" dirty="0" err="1"/>
              <a:t>có</a:t>
            </a:r>
            <a:r>
              <a:rPr lang="vi-VN" sz="2400" dirty="0"/>
              <a:t> </a:t>
            </a:r>
            <a:r>
              <a:rPr lang="vi-VN" sz="2400" dirty="0" err="1"/>
              <a:t>nghĩa</a:t>
            </a:r>
            <a:r>
              <a:rPr lang="vi-VN" sz="2400" dirty="0"/>
              <a:t> </a:t>
            </a:r>
            <a:r>
              <a:rPr lang="vi-VN" sz="2400" dirty="0" err="1"/>
              <a:t>là</a:t>
            </a:r>
            <a:r>
              <a:rPr lang="vi-VN" sz="2400" dirty="0"/>
              <a:t> </a:t>
            </a:r>
            <a:r>
              <a:rPr lang="vi-VN" sz="2400" dirty="0" err="1"/>
              <a:t>padding</a:t>
            </a:r>
            <a:r>
              <a:rPr lang="vi-VN" sz="2400" dirty="0"/>
              <a:t> =1.</a:t>
            </a:r>
            <a:endParaRPr lang="en-US" sz="2400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18968AF-318C-5DBC-E459-DEC3B769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6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9427575-3B67-0656-55A9-979FD9CB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A98DF51-E7FC-30C8-992E-89AAD8466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1929384"/>
            <a:ext cx="11379200" cy="42519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sz="2400" dirty="0" err="1"/>
              <a:t>Pooling</a:t>
            </a:r>
            <a:r>
              <a:rPr lang="vi-VN" sz="2400" dirty="0"/>
              <a:t> </a:t>
            </a:r>
            <a:r>
              <a:rPr lang="vi-VN" sz="2400" dirty="0" err="1"/>
              <a:t>Layers</a:t>
            </a:r>
            <a:r>
              <a:rPr lang="vi-VN" sz="2400" dirty="0"/>
              <a:t>: </a:t>
            </a:r>
            <a:r>
              <a:rPr lang="vi-VN" sz="2400" dirty="0" err="1"/>
              <a:t>sử</a:t>
            </a:r>
            <a:r>
              <a:rPr lang="vi-VN" sz="2400" dirty="0"/>
              <a:t> </a:t>
            </a:r>
            <a:r>
              <a:rPr lang="vi-VN" sz="2400" dirty="0" err="1"/>
              <a:t>dụng</a:t>
            </a:r>
            <a:r>
              <a:rPr lang="vi-VN" sz="2400" dirty="0"/>
              <a:t> </a:t>
            </a:r>
            <a:r>
              <a:rPr lang="vi-VN" sz="2400" dirty="0" err="1"/>
              <a:t>để</a:t>
            </a:r>
            <a:r>
              <a:rPr lang="vi-VN" sz="2400" dirty="0"/>
              <a:t> </a:t>
            </a:r>
            <a:r>
              <a:rPr lang="vi-VN" sz="2400" dirty="0" err="1"/>
              <a:t>làm</a:t>
            </a:r>
            <a:r>
              <a:rPr lang="vi-VN" sz="2400" dirty="0"/>
              <a:t> </a:t>
            </a:r>
            <a:r>
              <a:rPr lang="vi-VN" sz="2400" dirty="0" err="1"/>
              <a:t>giảm</a:t>
            </a:r>
            <a:r>
              <a:rPr lang="vi-VN" sz="2400" dirty="0"/>
              <a:t> </a:t>
            </a:r>
            <a:r>
              <a:rPr lang="vi-VN" sz="2400" dirty="0" err="1"/>
              <a:t>param</a:t>
            </a:r>
            <a:r>
              <a:rPr lang="vi-VN" sz="2400" dirty="0"/>
              <a:t> khi </a:t>
            </a:r>
            <a:r>
              <a:rPr lang="vi-VN" sz="2400" dirty="0" err="1"/>
              <a:t>train</a:t>
            </a:r>
            <a:r>
              <a:rPr lang="vi-VN" sz="2400" dirty="0"/>
              <a:t>, nhưng </a:t>
            </a:r>
            <a:r>
              <a:rPr lang="vi-VN" sz="2400" dirty="0" err="1"/>
              <a:t>vẫn</a:t>
            </a:r>
            <a:r>
              <a:rPr lang="vi-VN" sz="2400" dirty="0"/>
              <a:t> </a:t>
            </a:r>
            <a:r>
              <a:rPr lang="vi-VN" sz="2400" dirty="0" err="1"/>
              <a:t>giữ</a:t>
            </a:r>
            <a:r>
              <a:rPr lang="vi-VN" sz="2400" dirty="0"/>
              <a:t> </a:t>
            </a:r>
            <a:r>
              <a:rPr lang="vi-VN" sz="2400" dirty="0" err="1"/>
              <a:t>được</a:t>
            </a:r>
            <a:r>
              <a:rPr lang="vi-VN" sz="2400" dirty="0"/>
              <a:t> </a:t>
            </a:r>
            <a:r>
              <a:rPr lang="vi-VN" sz="2400" dirty="0" err="1"/>
              <a:t>đặc</a:t>
            </a:r>
            <a:r>
              <a:rPr lang="vi-VN" sz="2400" dirty="0"/>
              <a:t> trưng </a:t>
            </a:r>
            <a:r>
              <a:rPr lang="vi-VN" sz="2400" dirty="0" err="1"/>
              <a:t>của</a:t>
            </a:r>
            <a:r>
              <a:rPr lang="vi-VN" sz="2400" dirty="0"/>
              <a:t> </a:t>
            </a:r>
            <a:r>
              <a:rPr lang="vi-VN" sz="2400" dirty="0" err="1"/>
              <a:t>ảnh</a:t>
            </a:r>
            <a:r>
              <a:rPr lang="vi-VN" sz="2400" dirty="0"/>
              <a:t>.</a:t>
            </a:r>
          </a:p>
          <a:p>
            <a:pPr algn="just"/>
            <a:r>
              <a:rPr lang="vi-VN" sz="2400" dirty="0" err="1"/>
              <a:t>pool_size</a:t>
            </a:r>
            <a:r>
              <a:rPr lang="vi-VN" sz="2400" dirty="0"/>
              <a:t> : </a:t>
            </a:r>
            <a:r>
              <a:rPr lang="vi-VN" sz="2400" dirty="0" err="1"/>
              <a:t>kích</a:t>
            </a:r>
            <a:r>
              <a:rPr lang="vi-VN" sz="2400" dirty="0"/>
              <a:t> </a:t>
            </a:r>
            <a:r>
              <a:rPr lang="vi-VN" sz="2400" dirty="0" err="1"/>
              <a:t>thước</a:t>
            </a:r>
            <a:r>
              <a:rPr lang="vi-VN" sz="2400" dirty="0"/>
              <a:t> ma </a:t>
            </a:r>
            <a:r>
              <a:rPr lang="vi-VN" sz="2400" dirty="0" err="1"/>
              <a:t>trận</a:t>
            </a:r>
            <a:r>
              <a:rPr lang="vi-VN" sz="2400" dirty="0"/>
              <a:t> </a:t>
            </a:r>
            <a:r>
              <a:rPr lang="vi-VN" sz="2400" dirty="0" err="1"/>
              <a:t>để</a:t>
            </a:r>
            <a:r>
              <a:rPr lang="vi-VN" sz="2400" dirty="0"/>
              <a:t> </a:t>
            </a:r>
            <a:r>
              <a:rPr lang="vi-VN" sz="2400" dirty="0" err="1"/>
              <a:t>lấy</a:t>
            </a:r>
            <a:r>
              <a:rPr lang="vi-VN" sz="2400" dirty="0"/>
              <a:t> </a:t>
            </a:r>
            <a:r>
              <a:rPr lang="vi-VN" sz="2400" dirty="0" err="1"/>
              <a:t>max</a:t>
            </a:r>
            <a:r>
              <a:rPr lang="vi-VN" sz="2400" dirty="0"/>
              <a:t> hay </a:t>
            </a:r>
            <a:r>
              <a:rPr lang="vi-VN" sz="2400" dirty="0" err="1"/>
              <a:t>average</a:t>
            </a:r>
            <a:r>
              <a:rPr lang="en-US" sz="2400" dirty="0"/>
              <a:t>.</a:t>
            </a:r>
            <a:endParaRPr lang="vi-VN" sz="2400" dirty="0"/>
          </a:p>
          <a:p>
            <a:pPr algn="just"/>
            <a:r>
              <a:rPr lang="vi-VN" sz="2400" dirty="0" err="1"/>
              <a:t>Ngoài</a:t>
            </a:r>
            <a:r>
              <a:rPr lang="vi-VN" sz="2400" dirty="0"/>
              <a:t> ra </a:t>
            </a:r>
            <a:r>
              <a:rPr lang="vi-VN" sz="2400" dirty="0" err="1"/>
              <a:t>còn</a:t>
            </a:r>
            <a:r>
              <a:rPr lang="vi-VN" sz="2400" dirty="0"/>
              <a:t> </a:t>
            </a:r>
            <a:r>
              <a:rPr lang="vi-VN" sz="2400" dirty="0" err="1"/>
              <a:t>có</a:t>
            </a:r>
            <a:r>
              <a:rPr lang="vi-VN" sz="2400" dirty="0"/>
              <a:t> : MaxPooling2D, AvergaPooling1D, 2D (</a:t>
            </a:r>
            <a:r>
              <a:rPr lang="vi-VN" sz="2400" dirty="0" err="1"/>
              <a:t>lấy</a:t>
            </a:r>
            <a:r>
              <a:rPr lang="vi-VN" sz="2400" dirty="0"/>
              <a:t> </a:t>
            </a:r>
            <a:r>
              <a:rPr lang="vi-VN" sz="2400" dirty="0" err="1"/>
              <a:t>max</a:t>
            </a:r>
            <a:r>
              <a:rPr lang="vi-VN" sz="2400" dirty="0"/>
              <a:t> , trung </a:t>
            </a:r>
            <a:r>
              <a:rPr lang="vi-VN" sz="2400" dirty="0" err="1"/>
              <a:t>bình</a:t>
            </a:r>
            <a:r>
              <a:rPr lang="vi-VN" sz="2400" dirty="0"/>
              <a:t>) </a:t>
            </a:r>
            <a:r>
              <a:rPr lang="vi-VN" sz="2400" dirty="0" err="1"/>
              <a:t>với</a:t>
            </a:r>
            <a:r>
              <a:rPr lang="vi-VN" sz="2400" dirty="0"/>
              <a:t> </a:t>
            </a:r>
            <a:r>
              <a:rPr lang="vi-VN" sz="2400" dirty="0" err="1"/>
              <a:t>từng</a:t>
            </a:r>
            <a:r>
              <a:rPr lang="vi-VN" sz="2400" dirty="0"/>
              <a:t> </a:t>
            </a:r>
            <a:r>
              <a:rPr lang="vi-VN" sz="2400" dirty="0" err="1"/>
              <a:t>size</a:t>
            </a:r>
            <a:r>
              <a:rPr lang="vi-VN" sz="2400" dirty="0"/>
              <a:t>.</a:t>
            </a:r>
            <a:endParaRPr lang="en-US" sz="2400" dirty="0"/>
          </a:p>
          <a:p>
            <a:pPr marL="0" indent="0" algn="just">
              <a:buNone/>
            </a:pPr>
            <a:r>
              <a:rPr lang="vi-VN" sz="2400" dirty="0" err="1"/>
              <a:t>Dense</a:t>
            </a:r>
            <a:r>
              <a:rPr lang="vi-VN" sz="2400" dirty="0"/>
              <a:t> ( ): </a:t>
            </a:r>
            <a:r>
              <a:rPr lang="vi-VN" sz="2400" dirty="0" err="1"/>
              <a:t>Layer</a:t>
            </a:r>
            <a:r>
              <a:rPr lang="vi-VN" sz="2400" dirty="0"/>
              <a:t> </a:t>
            </a:r>
            <a:r>
              <a:rPr lang="vi-VN" sz="2400" dirty="0" err="1"/>
              <a:t>này</a:t>
            </a:r>
            <a:r>
              <a:rPr lang="vi-VN" sz="2400" dirty="0"/>
              <a:t> </a:t>
            </a:r>
            <a:r>
              <a:rPr lang="vi-VN" sz="2400" dirty="0" err="1"/>
              <a:t>cũng</a:t>
            </a:r>
            <a:r>
              <a:rPr lang="vi-VN" sz="2400" dirty="0"/>
              <a:t> như </a:t>
            </a:r>
            <a:r>
              <a:rPr lang="vi-VN" sz="2400" dirty="0" err="1"/>
              <a:t>một</a:t>
            </a:r>
            <a:r>
              <a:rPr lang="vi-VN" sz="2400" dirty="0"/>
              <a:t> </a:t>
            </a:r>
            <a:r>
              <a:rPr lang="vi-VN" sz="2400" dirty="0" err="1"/>
              <a:t>layer</a:t>
            </a:r>
            <a:r>
              <a:rPr lang="vi-VN" sz="2400" dirty="0"/>
              <a:t> </a:t>
            </a:r>
            <a:r>
              <a:rPr lang="vi-VN" sz="2400" dirty="0" err="1"/>
              <a:t>neural</a:t>
            </a:r>
            <a:r>
              <a:rPr lang="vi-VN" sz="2400" dirty="0"/>
              <a:t> </a:t>
            </a:r>
            <a:r>
              <a:rPr lang="vi-VN" sz="2400" dirty="0" err="1"/>
              <a:t>network</a:t>
            </a:r>
            <a:r>
              <a:rPr lang="vi-VN" sz="2400" dirty="0"/>
              <a:t> </a:t>
            </a:r>
            <a:r>
              <a:rPr lang="vi-VN" sz="2400" dirty="0" err="1"/>
              <a:t>bình</a:t>
            </a:r>
            <a:r>
              <a:rPr lang="vi-VN" sz="2400" dirty="0"/>
              <a:t> </a:t>
            </a:r>
            <a:r>
              <a:rPr lang="vi-VN" sz="2400" dirty="0" err="1"/>
              <a:t>thường</a:t>
            </a:r>
            <a:r>
              <a:rPr lang="vi-VN" sz="2400" dirty="0"/>
              <a:t>, </a:t>
            </a:r>
            <a:r>
              <a:rPr lang="vi-VN" sz="2400" dirty="0" err="1"/>
              <a:t>với</a:t>
            </a:r>
            <a:r>
              <a:rPr lang="vi-VN" sz="2400" dirty="0"/>
              <a:t> </a:t>
            </a:r>
            <a:r>
              <a:rPr lang="vi-VN" sz="2400" dirty="0" err="1"/>
              <a:t>các</a:t>
            </a:r>
            <a:r>
              <a:rPr lang="vi-VN" sz="2400" dirty="0"/>
              <a:t> tham </a:t>
            </a:r>
            <a:r>
              <a:rPr lang="vi-VN" sz="2400" dirty="0" err="1"/>
              <a:t>số</a:t>
            </a:r>
            <a:r>
              <a:rPr lang="vi-VN" sz="2400" dirty="0"/>
              <a:t> sau:</a:t>
            </a:r>
          </a:p>
          <a:p>
            <a:pPr algn="just"/>
            <a:r>
              <a:rPr lang="vi-VN" sz="2400" dirty="0" err="1"/>
              <a:t>units</a:t>
            </a:r>
            <a:r>
              <a:rPr lang="vi-VN" sz="2400" dirty="0"/>
              <a:t> : </a:t>
            </a:r>
            <a:r>
              <a:rPr lang="vi-VN" sz="2400" dirty="0" err="1"/>
              <a:t>số</a:t>
            </a:r>
            <a:r>
              <a:rPr lang="vi-VN" sz="2400" dirty="0"/>
              <a:t> </a:t>
            </a:r>
            <a:r>
              <a:rPr lang="vi-VN" sz="2400" dirty="0" err="1"/>
              <a:t>chiều</a:t>
            </a:r>
            <a:r>
              <a:rPr lang="vi-VN" sz="2400" dirty="0"/>
              <a:t> </a:t>
            </a:r>
            <a:r>
              <a:rPr lang="vi-VN" sz="2400" dirty="0" err="1"/>
              <a:t>output</a:t>
            </a:r>
            <a:r>
              <a:rPr lang="vi-VN" sz="2400" dirty="0"/>
              <a:t>, như </a:t>
            </a:r>
            <a:r>
              <a:rPr lang="vi-VN" sz="2400" dirty="0" err="1"/>
              <a:t>số</a:t>
            </a:r>
            <a:r>
              <a:rPr lang="vi-VN" sz="2400" dirty="0"/>
              <a:t> </a:t>
            </a:r>
            <a:r>
              <a:rPr lang="vi-VN" sz="2400" dirty="0" err="1"/>
              <a:t>class</a:t>
            </a:r>
            <a:r>
              <a:rPr lang="vi-VN" sz="2400" dirty="0"/>
              <a:t> sau khi </a:t>
            </a:r>
            <a:r>
              <a:rPr lang="vi-VN" sz="2400" dirty="0" err="1"/>
              <a:t>train</a:t>
            </a:r>
            <a:r>
              <a:rPr lang="vi-VN" sz="2400" dirty="0"/>
              <a:t> ( </a:t>
            </a:r>
            <a:r>
              <a:rPr lang="vi-VN" sz="2400" dirty="0" err="1"/>
              <a:t>chó</a:t>
            </a:r>
            <a:r>
              <a:rPr lang="vi-VN" sz="2400" dirty="0"/>
              <a:t> , </a:t>
            </a:r>
            <a:r>
              <a:rPr lang="vi-VN" sz="2400" dirty="0" err="1"/>
              <a:t>mèo</a:t>
            </a:r>
            <a:r>
              <a:rPr lang="vi-VN" sz="2400" dirty="0"/>
              <a:t>, </a:t>
            </a:r>
            <a:r>
              <a:rPr lang="vi-VN" sz="2400" dirty="0" err="1"/>
              <a:t>lợn</a:t>
            </a:r>
            <a:r>
              <a:rPr lang="vi-VN" sz="2400" dirty="0"/>
              <a:t>, </a:t>
            </a:r>
            <a:r>
              <a:rPr lang="vi-VN" sz="2400" dirty="0" err="1"/>
              <a:t>gà</a:t>
            </a:r>
            <a:r>
              <a:rPr lang="vi-VN" sz="2400" dirty="0"/>
              <a:t>).</a:t>
            </a:r>
          </a:p>
          <a:p>
            <a:pPr algn="just"/>
            <a:r>
              <a:rPr lang="vi-VN" sz="2400" dirty="0" err="1"/>
              <a:t>activation</a:t>
            </a:r>
            <a:r>
              <a:rPr lang="vi-VN" sz="2400" dirty="0"/>
              <a:t> : </a:t>
            </a:r>
            <a:r>
              <a:rPr lang="vi-VN" sz="2400" dirty="0" err="1"/>
              <a:t>chọn</a:t>
            </a:r>
            <a:r>
              <a:rPr lang="vi-VN" sz="2400" dirty="0"/>
              <a:t> </a:t>
            </a:r>
            <a:r>
              <a:rPr lang="vi-VN" sz="2400" dirty="0" err="1"/>
              <a:t>activation</a:t>
            </a:r>
            <a:r>
              <a:rPr lang="vi-VN" sz="2400" dirty="0"/>
              <a:t> đơn </a:t>
            </a:r>
            <a:r>
              <a:rPr lang="vi-VN" sz="2400" dirty="0" err="1"/>
              <a:t>giản</a:t>
            </a:r>
            <a:r>
              <a:rPr lang="vi-VN" sz="2400" dirty="0"/>
              <a:t> </a:t>
            </a:r>
            <a:r>
              <a:rPr lang="vi-VN" sz="2400" dirty="0" err="1"/>
              <a:t>với</a:t>
            </a:r>
            <a:r>
              <a:rPr lang="vi-VN" sz="2400" dirty="0"/>
              <a:t> </a:t>
            </a:r>
            <a:r>
              <a:rPr lang="vi-VN" sz="2400" dirty="0" err="1"/>
              <a:t>sigmoid</a:t>
            </a:r>
            <a:r>
              <a:rPr lang="vi-VN" sz="2400" dirty="0"/>
              <a:t> </a:t>
            </a:r>
            <a:r>
              <a:rPr lang="vi-VN" sz="2400" dirty="0" err="1"/>
              <a:t>thì</a:t>
            </a:r>
            <a:r>
              <a:rPr lang="vi-VN" sz="2400" dirty="0"/>
              <a:t> </a:t>
            </a:r>
            <a:r>
              <a:rPr lang="vi-VN" sz="2400" dirty="0" err="1"/>
              <a:t>output</a:t>
            </a:r>
            <a:r>
              <a:rPr lang="vi-VN" sz="2400" dirty="0"/>
              <a:t> </a:t>
            </a:r>
            <a:r>
              <a:rPr lang="vi-VN" sz="2400" dirty="0" err="1"/>
              <a:t>có</a:t>
            </a:r>
            <a:r>
              <a:rPr lang="vi-VN" sz="2400" dirty="0"/>
              <a:t> 1 </a:t>
            </a:r>
            <a:r>
              <a:rPr lang="vi-VN" sz="2400" dirty="0" err="1"/>
              <a:t>class</a:t>
            </a:r>
            <a:r>
              <a:rPr lang="vi-VN" sz="2400" dirty="0"/>
              <a:t>.</a:t>
            </a:r>
          </a:p>
          <a:p>
            <a:pPr algn="just"/>
            <a:r>
              <a:rPr lang="vi-VN" sz="2400" dirty="0" err="1"/>
              <a:t>use_bias</a:t>
            </a:r>
            <a:r>
              <a:rPr lang="vi-VN" sz="2400" dirty="0"/>
              <a:t> : </a:t>
            </a:r>
            <a:r>
              <a:rPr lang="vi-VN" sz="2400" dirty="0" err="1"/>
              <a:t>có</a:t>
            </a:r>
            <a:r>
              <a:rPr lang="vi-VN" sz="2400" dirty="0"/>
              <a:t> </a:t>
            </a:r>
            <a:r>
              <a:rPr lang="vi-VN" sz="2400" dirty="0" err="1"/>
              <a:t>sử</a:t>
            </a:r>
            <a:r>
              <a:rPr lang="vi-VN" sz="2400" dirty="0"/>
              <a:t> </a:t>
            </a:r>
            <a:r>
              <a:rPr lang="vi-VN" sz="2400" dirty="0" err="1"/>
              <a:t>dụng</a:t>
            </a:r>
            <a:r>
              <a:rPr lang="vi-VN" sz="2400" dirty="0"/>
              <a:t> </a:t>
            </a:r>
            <a:r>
              <a:rPr lang="vi-VN" sz="2400" dirty="0" err="1"/>
              <a:t>bias</a:t>
            </a:r>
            <a:r>
              <a:rPr lang="vi-VN" sz="2400" dirty="0"/>
              <a:t> hay không (</a:t>
            </a:r>
            <a:r>
              <a:rPr lang="vi-VN" sz="2400" dirty="0" err="1"/>
              <a:t>True</a:t>
            </a:r>
            <a:r>
              <a:rPr lang="vi-VN" sz="2400" dirty="0"/>
              <a:t> </a:t>
            </a:r>
            <a:r>
              <a:rPr lang="vi-VN" sz="2400" dirty="0" err="1"/>
              <a:t>or</a:t>
            </a:r>
            <a:r>
              <a:rPr lang="vi-VN" sz="2400" dirty="0"/>
              <a:t> </a:t>
            </a:r>
            <a:r>
              <a:rPr lang="vi-VN" sz="2400" dirty="0" err="1"/>
              <a:t>False</a:t>
            </a:r>
            <a:r>
              <a:rPr lang="vi-VN" sz="2400" dirty="0"/>
              <a:t>)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F7EE86B-95C2-E30D-1369-B799B886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8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5BBFCE7-9F60-963B-6177-D0DE359E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/>
              <a:t>Implementation of CNN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0EEDFD6-2FC5-A5F5-53B2-74C75660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3652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z="16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3AF45"/>
          </a:solidFill>
          <a:ln w="38100" cap="rnd">
            <a:solidFill>
              <a:srgbClr val="83AF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62BA250-216B-DC8E-F30D-2A17E1AE4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6" y="2642616"/>
            <a:ext cx="5518403" cy="3895344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743D82F-7CB5-52FF-0D3D-4C7847BD8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502" y="2642616"/>
            <a:ext cx="5518403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5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8DC20E4-0990-48ED-14E9-A3378D21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18</a:t>
            </a:fld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58DBD40-D971-8582-2111-F10FEDE1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989" y="1618972"/>
            <a:ext cx="3439222" cy="3622159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8B42CD4D-FEDF-419C-10CD-126608AD7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7" y="1618972"/>
            <a:ext cx="4629006" cy="3902014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0E3D2FCA-AAC7-53CB-CFDA-26EAAEA30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989" y="5239028"/>
            <a:ext cx="3439222" cy="4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8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3F9997E-2170-44D1-6842-49125BCA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19</a:t>
            </a:fld>
            <a:endParaRPr lang="en-US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25E8358-8D3A-B199-8087-8D0B4B12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2" y="177099"/>
            <a:ext cx="3249357" cy="342173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3C60BC92-2A68-E161-46A3-4E56EEB1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97" y="3598836"/>
            <a:ext cx="3249357" cy="356792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E1E52E82-C824-CB79-9CE4-481AFC67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98" y="177099"/>
            <a:ext cx="3248923" cy="342173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2332AA59-B3CC-4603-C696-834736B78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897" y="3598836"/>
            <a:ext cx="3248924" cy="35679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1CC537F-4297-018B-66D5-F59A23FF4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558" y="205786"/>
            <a:ext cx="3274472" cy="342173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9EBF6B91-1A74-E93C-57A0-52B5C4EE1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062" y="3630911"/>
            <a:ext cx="3293464" cy="356791"/>
          </a:xfrm>
          <a:prstGeom prst="rect">
            <a:avLst/>
          </a:prstGeom>
        </p:spPr>
      </p:pic>
      <p:pic>
        <p:nvPicPr>
          <p:cNvPr id="14" name="Hình ảnh 13" descr="Ảnh có chứa văn bản, màn hình, TV, thiết bị điện tử&#10;&#10;Mô tả được tạo tự động">
            <a:extLst>
              <a:ext uri="{FF2B5EF4-FFF2-40B4-BE49-F238E27FC236}">
                <a16:creationId xmlns:a16="http://schemas.microsoft.com/office/drawing/2014/main" id="{332685D4-CA7D-F3CA-46F2-C76B363D69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2" y="3987702"/>
            <a:ext cx="2743200" cy="2885279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0345D9FD-501E-B930-7E35-10CD2E114D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0002" y="5337168"/>
            <a:ext cx="2731516" cy="443872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8B2249F-9DA8-F6FC-91C2-ED20D7809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00" y="5337168"/>
            <a:ext cx="3098929" cy="431497"/>
          </a:xfrm>
          <a:prstGeom prst="rect">
            <a:avLst/>
          </a:prstGeom>
        </p:spPr>
      </p:pic>
      <p:pic>
        <p:nvPicPr>
          <p:cNvPr id="18" name="Hình ảnh 17" descr="Ảnh có chứa văn bản, màn hình&#10;&#10;Mô tả được tạo tự động">
            <a:extLst>
              <a:ext uri="{FF2B5EF4-FFF2-40B4-BE49-F238E27FC236}">
                <a16:creationId xmlns:a16="http://schemas.microsoft.com/office/drawing/2014/main" id="{D8BA13A4-3F0D-6F11-F939-0ECCD1D2C9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19" y="3972157"/>
            <a:ext cx="2743200" cy="28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6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D7A30B9-05EF-5276-3AD6-E2BA72DF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8556678-55F7-3E8E-60D3-1F859798D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a presenter and you want to know what are the audience feelings?</a:t>
            </a:r>
          </a:p>
          <a:p>
            <a:r>
              <a:rPr lang="en-US" dirty="0"/>
              <a:t>You are a doctor and want to know your patient feelings.</a:t>
            </a:r>
          </a:p>
          <a:p>
            <a:r>
              <a:rPr lang="en-US" dirty="0"/>
              <a:t>It can be used to pre-emptively stop criminals and potential terrorists</a:t>
            </a:r>
          </a:p>
          <a:p>
            <a:r>
              <a:rPr lang="en-US" dirty="0"/>
              <a:t>Or you just want to have fun.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E1203B5-3514-08C3-A7E9-41CB78B5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9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3">
            <a:extLst>
              <a:ext uri="{FF2B5EF4-FFF2-40B4-BE49-F238E27FC236}">
                <a16:creationId xmlns:a16="http://schemas.microsoft.com/office/drawing/2014/main" id="{AC3543E6-37D2-786D-52DC-93B143BC7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66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" name="Tiêu đề 2">
            <a:extLst>
              <a:ext uri="{FF2B5EF4-FFF2-40B4-BE49-F238E27FC236}">
                <a16:creationId xmlns:a16="http://schemas.microsoft.com/office/drawing/2014/main" id="{2112007A-175C-1467-E6F9-307F5748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/>
              <a:t>SVM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FF7D73A-D0CD-0005-DEE9-B0864D32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/>
              <a:t>SVM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thuật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</a:t>
            </a:r>
            <a:r>
              <a:rPr lang="vi-VN" dirty="0" err="1"/>
              <a:t>giám</a:t>
            </a:r>
            <a:r>
              <a:rPr lang="vi-VN" dirty="0"/>
              <a:t> </a:t>
            </a:r>
            <a:r>
              <a:rPr lang="vi-VN" dirty="0" err="1"/>
              <a:t>sát</a:t>
            </a:r>
            <a:r>
              <a:rPr lang="vi-VN" dirty="0"/>
              <a:t>, </a:t>
            </a: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cho </a:t>
            </a:r>
            <a:r>
              <a:rPr lang="vi-VN" dirty="0" err="1"/>
              <a:t>cả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phân </a:t>
            </a:r>
            <a:r>
              <a:rPr lang="vi-VN" dirty="0" err="1"/>
              <a:t>loại</a:t>
            </a:r>
            <a:r>
              <a:rPr lang="vi-VN" dirty="0"/>
              <a:t> </a:t>
            </a:r>
            <a:r>
              <a:rPr lang="vi-VN" dirty="0" err="1"/>
              <a:t>hoặc</a:t>
            </a:r>
            <a:r>
              <a:rPr lang="vi-VN" dirty="0"/>
              <a:t> </a:t>
            </a:r>
            <a:r>
              <a:rPr lang="vi-VN" dirty="0" err="1"/>
              <a:t>đệ</a:t>
            </a:r>
            <a:r>
              <a:rPr lang="vi-VN" dirty="0"/>
              <a:t> quy. Tuy nhiên </a:t>
            </a: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yếu</a:t>
            </a:r>
            <a:r>
              <a:rPr lang="vi-VN" dirty="0"/>
              <a:t> cho </a:t>
            </a:r>
            <a:r>
              <a:rPr lang="vi-VN" dirty="0" err="1"/>
              <a:t>việc</a:t>
            </a:r>
            <a:r>
              <a:rPr lang="vi-VN" dirty="0"/>
              <a:t> phân </a:t>
            </a:r>
            <a:r>
              <a:rPr lang="vi-VN" dirty="0" err="1"/>
              <a:t>loại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804EA11E-4651-0299-809B-C2122D32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9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83AF45"/>
          </a:solidFill>
          <a:ln w="38100" cap="rnd">
            <a:solidFill>
              <a:srgbClr val="83AF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4D2F216-D557-CB68-B67C-7A85D99FB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4000"/>
              </a:lnSpc>
              <a:buNone/>
            </a:pPr>
            <a:r>
              <a:rPr lang="vi-VN" sz="2200" dirty="0" err="1"/>
              <a:t>Margin</a:t>
            </a: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 </a:t>
            </a:r>
            <a:r>
              <a:rPr lang="vi-VN" sz="2200" dirty="0" err="1"/>
              <a:t>khoảng</a:t>
            </a:r>
            <a:r>
              <a:rPr lang="vi-VN" sz="2200" dirty="0"/>
              <a:t> </a:t>
            </a:r>
            <a:r>
              <a:rPr lang="vi-VN" sz="2200" dirty="0" err="1"/>
              <a:t>cách</a:t>
            </a:r>
            <a:r>
              <a:rPr lang="vi-VN" sz="2200" dirty="0"/>
              <a:t> </a:t>
            </a:r>
            <a:r>
              <a:rPr lang="vi-VN" sz="2200" dirty="0" err="1"/>
              <a:t>giữa</a:t>
            </a:r>
            <a:r>
              <a:rPr lang="vi-VN" sz="2200" dirty="0"/>
              <a:t> siêu </a:t>
            </a:r>
            <a:r>
              <a:rPr lang="vi-VN" sz="2200" dirty="0" err="1"/>
              <a:t>phẳng</a:t>
            </a:r>
            <a:r>
              <a:rPr lang="vi-VN" sz="2200" dirty="0"/>
              <a:t> (trong </a:t>
            </a:r>
            <a:r>
              <a:rPr lang="vi-VN" sz="2200" dirty="0" err="1"/>
              <a:t>trường</a:t>
            </a:r>
            <a:r>
              <a:rPr lang="vi-VN" sz="2200" dirty="0"/>
              <a:t> </a:t>
            </a:r>
            <a:r>
              <a:rPr lang="vi-VN" sz="2200" dirty="0" err="1"/>
              <a:t>hợp</a:t>
            </a:r>
            <a:r>
              <a:rPr lang="vi-VN" sz="2200" dirty="0"/>
              <a:t> không gian 2 </a:t>
            </a:r>
            <a:r>
              <a:rPr lang="vi-VN" sz="2200" dirty="0" err="1"/>
              <a:t>chiều</a:t>
            </a:r>
            <a:r>
              <a:rPr lang="vi-VN" sz="2200" dirty="0"/>
              <a:t> </a:t>
            </a:r>
            <a:r>
              <a:rPr lang="vi-VN" sz="2200" dirty="0" err="1"/>
              <a:t>là</a:t>
            </a:r>
            <a:r>
              <a:rPr lang="vi-VN" sz="2200" dirty="0"/>
              <a:t> </a:t>
            </a:r>
            <a:r>
              <a:rPr lang="vi-VN" sz="2200" dirty="0" err="1"/>
              <a:t>đường</a:t>
            </a:r>
            <a:r>
              <a:rPr lang="vi-VN" sz="2200" dirty="0"/>
              <a:t> </a:t>
            </a:r>
            <a:r>
              <a:rPr lang="vi-VN" sz="2200" dirty="0" err="1"/>
              <a:t>thẳng</a:t>
            </a:r>
            <a:r>
              <a:rPr lang="vi-VN" sz="2200" dirty="0"/>
              <a:t>) </a:t>
            </a:r>
            <a:r>
              <a:rPr lang="vi-VN" sz="2200" dirty="0" err="1"/>
              <a:t>đến</a:t>
            </a:r>
            <a:r>
              <a:rPr lang="vi-VN" sz="2200" dirty="0"/>
              <a:t> 2 </a:t>
            </a:r>
            <a:r>
              <a:rPr lang="vi-VN" sz="2200" dirty="0" err="1"/>
              <a:t>support</a:t>
            </a:r>
            <a:r>
              <a:rPr lang="vi-VN" sz="2200" dirty="0"/>
              <a:t> </a:t>
            </a:r>
            <a:r>
              <a:rPr lang="vi-VN" sz="2200" dirty="0" err="1"/>
              <a:t>vector</a:t>
            </a:r>
            <a:r>
              <a:rPr lang="vi-VN" sz="2200" dirty="0"/>
              <a:t> </a:t>
            </a:r>
            <a:r>
              <a:rPr lang="vi-VN" sz="2200" dirty="0" err="1"/>
              <a:t>gần</a:t>
            </a:r>
            <a:r>
              <a:rPr lang="vi-VN" sz="2200" dirty="0"/>
              <a:t> </a:t>
            </a:r>
            <a:r>
              <a:rPr lang="vi-VN" sz="2200" dirty="0" err="1"/>
              <a:t>nhất</a:t>
            </a:r>
            <a:r>
              <a:rPr lang="vi-VN" sz="2200" dirty="0"/>
              <a:t> tương </a:t>
            </a:r>
            <a:r>
              <a:rPr lang="vi-VN" sz="2200" dirty="0" err="1"/>
              <a:t>ứng</a:t>
            </a:r>
            <a:r>
              <a:rPr lang="vi-VN" sz="2200" dirty="0"/>
              <a:t> </a:t>
            </a:r>
            <a:r>
              <a:rPr lang="vi-VN" sz="2200" dirty="0" err="1"/>
              <a:t>với</a:t>
            </a:r>
            <a:r>
              <a:rPr lang="vi-VN" sz="2200" dirty="0"/>
              <a:t> 2 phân </a:t>
            </a:r>
            <a:r>
              <a:rPr lang="vi-VN" sz="2200" dirty="0" err="1"/>
              <a:t>lớp</a:t>
            </a:r>
            <a:r>
              <a:rPr lang="vi-VN" sz="2200" dirty="0"/>
              <a:t>.</a:t>
            </a:r>
          </a:p>
          <a:p>
            <a:pPr>
              <a:lnSpc>
                <a:spcPct val="104000"/>
              </a:lnSpc>
            </a:pPr>
            <a:endParaRPr lang="vi-VN" sz="2200" dirty="0"/>
          </a:p>
          <a:p>
            <a:pPr marL="0" indent="0">
              <a:lnSpc>
                <a:spcPct val="104000"/>
              </a:lnSpc>
              <a:buNone/>
            </a:pPr>
            <a:r>
              <a:rPr lang="vi-VN" sz="2200" dirty="0"/>
              <a:t>Phương </a:t>
            </a:r>
            <a:r>
              <a:rPr lang="vi-VN" sz="2200" dirty="0" err="1"/>
              <a:t>pháp</a:t>
            </a:r>
            <a:r>
              <a:rPr lang="vi-VN" sz="2200" dirty="0"/>
              <a:t> SVM luôn </a:t>
            </a:r>
            <a:r>
              <a:rPr lang="vi-VN" sz="2200" dirty="0" err="1"/>
              <a:t>cố</a:t>
            </a:r>
            <a:r>
              <a:rPr lang="vi-VN" sz="2200" dirty="0"/>
              <a:t> </a:t>
            </a:r>
            <a:r>
              <a:rPr lang="vi-VN" sz="2200" dirty="0" err="1"/>
              <a:t>gắng</a:t>
            </a:r>
            <a:r>
              <a:rPr lang="vi-VN" sz="2200" dirty="0"/>
              <a:t> </a:t>
            </a:r>
            <a:r>
              <a:rPr lang="vi-VN" sz="2200" dirty="0" err="1"/>
              <a:t>cực</a:t>
            </a:r>
            <a:r>
              <a:rPr lang="vi-VN" sz="2200" dirty="0"/>
              <a:t> </a:t>
            </a:r>
            <a:r>
              <a:rPr lang="vi-VN" sz="2200" dirty="0" err="1"/>
              <a:t>đại</a:t>
            </a:r>
            <a:r>
              <a:rPr lang="vi-VN" sz="2200" dirty="0"/>
              <a:t> </a:t>
            </a:r>
            <a:r>
              <a:rPr lang="vi-VN" sz="2200" dirty="0" err="1"/>
              <a:t>hóa</a:t>
            </a:r>
            <a:r>
              <a:rPr lang="vi-VN" sz="2200" dirty="0"/>
              <a:t> </a:t>
            </a:r>
            <a:r>
              <a:rPr lang="vi-VN" sz="2200" dirty="0" err="1"/>
              <a:t>margin</a:t>
            </a:r>
            <a:r>
              <a:rPr lang="vi-VN" sz="2200" dirty="0"/>
              <a:t> </a:t>
            </a:r>
            <a:r>
              <a:rPr lang="vi-VN" sz="2200" dirty="0" err="1"/>
              <a:t>này</a:t>
            </a:r>
            <a:r>
              <a:rPr lang="vi-VN" sz="2200" dirty="0"/>
              <a:t>, </a:t>
            </a:r>
            <a:r>
              <a:rPr lang="vi-VN" sz="2200" dirty="0" err="1"/>
              <a:t>từ</a:t>
            </a:r>
            <a:r>
              <a:rPr lang="vi-VN" sz="2200" dirty="0"/>
              <a:t> </a:t>
            </a:r>
            <a:r>
              <a:rPr lang="vi-VN" sz="2200" dirty="0" err="1"/>
              <a:t>đó</a:t>
            </a:r>
            <a:r>
              <a:rPr lang="vi-VN" sz="2200" dirty="0"/>
              <a:t> thu </a:t>
            </a:r>
            <a:r>
              <a:rPr lang="vi-VN" sz="2200" dirty="0" err="1"/>
              <a:t>được</a:t>
            </a:r>
            <a:r>
              <a:rPr lang="vi-VN" sz="2200" dirty="0"/>
              <a:t> </a:t>
            </a:r>
            <a:r>
              <a:rPr lang="vi-VN" sz="2200" dirty="0" err="1"/>
              <a:t>một</a:t>
            </a:r>
            <a:r>
              <a:rPr lang="vi-VN" sz="2200" dirty="0"/>
              <a:t> siêu </a:t>
            </a:r>
            <a:r>
              <a:rPr lang="vi-VN" sz="2200" dirty="0" err="1"/>
              <a:t>phẳng</a:t>
            </a:r>
            <a:r>
              <a:rPr lang="vi-VN" sz="2200" dirty="0"/>
              <a:t> </a:t>
            </a:r>
            <a:r>
              <a:rPr lang="vi-VN" sz="2200" dirty="0" err="1"/>
              <a:t>tạo</a:t>
            </a:r>
            <a:r>
              <a:rPr lang="vi-VN" sz="2200" dirty="0"/>
              <a:t> </a:t>
            </a:r>
            <a:r>
              <a:rPr lang="vi-VN" sz="2200" dirty="0" err="1"/>
              <a:t>khoảng</a:t>
            </a:r>
            <a:r>
              <a:rPr lang="vi-VN" sz="2200" dirty="0"/>
              <a:t> </a:t>
            </a:r>
            <a:r>
              <a:rPr lang="vi-VN" sz="2200" dirty="0" err="1"/>
              <a:t>cách</a:t>
            </a:r>
            <a:r>
              <a:rPr lang="vi-VN" sz="2200" dirty="0"/>
              <a:t> xa </a:t>
            </a:r>
            <a:r>
              <a:rPr lang="vi-VN" sz="2200" dirty="0" err="1"/>
              <a:t>nhất</a:t>
            </a:r>
            <a:r>
              <a:rPr lang="vi-VN" sz="2200" dirty="0"/>
              <a:t> so </a:t>
            </a:r>
            <a:r>
              <a:rPr lang="vi-VN" sz="2200" dirty="0" err="1"/>
              <a:t>với</a:t>
            </a:r>
            <a:r>
              <a:rPr lang="vi-VN" sz="2200" dirty="0"/>
              <a:t> 2 </a:t>
            </a:r>
            <a:r>
              <a:rPr lang="vi-VN" sz="2200" dirty="0" err="1"/>
              <a:t>lớp</a:t>
            </a:r>
            <a:r>
              <a:rPr lang="vi-VN" sz="2200" dirty="0"/>
              <a:t>. </a:t>
            </a:r>
            <a:r>
              <a:rPr lang="vi-VN" sz="2200" dirty="0" err="1"/>
              <a:t>Nhờ</a:t>
            </a:r>
            <a:r>
              <a:rPr lang="vi-VN" sz="2200" dirty="0"/>
              <a:t> </a:t>
            </a:r>
            <a:r>
              <a:rPr lang="vi-VN" sz="2200" dirty="0" err="1"/>
              <a:t>vậy</a:t>
            </a:r>
            <a:r>
              <a:rPr lang="vi-VN" sz="2200" dirty="0"/>
              <a:t>, SVM </a:t>
            </a:r>
            <a:r>
              <a:rPr lang="vi-VN" sz="2200" dirty="0" err="1"/>
              <a:t>có</a:t>
            </a:r>
            <a:r>
              <a:rPr lang="vi-VN" sz="2200" dirty="0"/>
              <a:t> </a:t>
            </a:r>
            <a:r>
              <a:rPr lang="vi-VN" sz="2200" dirty="0" err="1"/>
              <a:t>thể</a:t>
            </a:r>
            <a:r>
              <a:rPr lang="vi-VN" sz="2200" dirty="0"/>
              <a:t> </a:t>
            </a:r>
            <a:r>
              <a:rPr lang="vi-VN" sz="2200" dirty="0" err="1"/>
              <a:t>giảm</a:t>
            </a:r>
            <a:r>
              <a:rPr lang="vi-VN" sz="2200" dirty="0"/>
              <a:t> </a:t>
            </a:r>
            <a:r>
              <a:rPr lang="vi-VN" sz="2200" dirty="0" err="1"/>
              <a:t>thiểu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phân </a:t>
            </a:r>
            <a:r>
              <a:rPr lang="vi-VN" sz="2200" dirty="0" err="1"/>
              <a:t>lớp</a:t>
            </a:r>
            <a:r>
              <a:rPr lang="vi-VN" sz="2200" dirty="0"/>
              <a:t> sai (</a:t>
            </a:r>
            <a:r>
              <a:rPr lang="vi-VN" sz="2200" dirty="0" err="1"/>
              <a:t>misclassification</a:t>
            </a:r>
            <a:r>
              <a:rPr lang="vi-VN" sz="2200" dirty="0"/>
              <a:t>) </a:t>
            </a:r>
            <a:r>
              <a:rPr lang="vi-VN" sz="2200" dirty="0" err="1"/>
              <a:t>đối</a:t>
            </a:r>
            <a:r>
              <a:rPr lang="vi-VN" sz="2200" dirty="0"/>
              <a:t> </a:t>
            </a:r>
            <a:r>
              <a:rPr lang="vi-VN" sz="2200" dirty="0" err="1"/>
              <a:t>với</a:t>
            </a:r>
            <a:r>
              <a:rPr lang="vi-VN" sz="2200" dirty="0"/>
              <a:t> </a:t>
            </a:r>
            <a:r>
              <a:rPr lang="vi-VN" sz="2200" dirty="0" err="1"/>
              <a:t>điểm</a:t>
            </a:r>
            <a:r>
              <a:rPr lang="vi-VN" sz="2200" dirty="0"/>
              <a:t> </a:t>
            </a:r>
            <a:r>
              <a:rPr lang="vi-VN" sz="2200" dirty="0" err="1"/>
              <a:t>dữ</a:t>
            </a:r>
            <a:r>
              <a:rPr lang="vi-VN" sz="2200" dirty="0"/>
              <a:t> </a:t>
            </a:r>
            <a:r>
              <a:rPr lang="vi-VN" sz="2200" dirty="0" err="1"/>
              <a:t>liệu</a:t>
            </a:r>
            <a:r>
              <a:rPr lang="vi-VN" sz="2200" dirty="0"/>
              <a:t> </a:t>
            </a:r>
            <a:r>
              <a:rPr lang="vi-VN" sz="2200" dirty="0" err="1"/>
              <a:t>mới</a:t>
            </a:r>
            <a:r>
              <a:rPr lang="vi-VN" sz="2200" dirty="0"/>
              <a:t> đưa </a:t>
            </a:r>
            <a:r>
              <a:rPr lang="vi-VN" sz="2200" dirty="0" err="1"/>
              <a:t>vào</a:t>
            </a:r>
            <a:r>
              <a:rPr lang="vi-VN" sz="2200" dirty="0"/>
              <a:t>.</a:t>
            </a:r>
          </a:p>
          <a:p>
            <a:pPr>
              <a:lnSpc>
                <a:spcPct val="104000"/>
              </a:lnSpc>
            </a:pPr>
            <a:endParaRPr lang="en-US" sz="2200" dirty="0"/>
          </a:p>
        </p:txBody>
      </p:sp>
      <p:pic>
        <p:nvPicPr>
          <p:cNvPr id="5" name="Picture 25">
            <a:extLst>
              <a:ext uri="{FF2B5EF4-FFF2-40B4-BE49-F238E27FC236}">
                <a16:creationId xmlns:a16="http://schemas.microsoft.com/office/drawing/2014/main" id="{162E608E-E528-82EF-6B18-7708A0827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9" r="-2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6C65060-7C1E-96DB-CDF4-C0A834D7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0706" y="6356350"/>
            <a:ext cx="1828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801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A5741BF-9FDA-DC78-FEF1-A0528368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6000"/>
              <a:t>Đặc trưng HOG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3AF45"/>
          </a:solidFill>
          <a:ln w="41275" cap="rnd">
            <a:solidFill>
              <a:srgbClr val="83AF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5CE8BFD-9044-37DC-24F0-92597AFC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52091"/>
            <a:ext cx="6052158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vi-VN" dirty="0" err="1"/>
              <a:t>Thuật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ra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bộ</a:t>
            </a:r>
            <a:r>
              <a:rPr lang="vi-VN" dirty="0"/>
              <a:t> mô </a:t>
            </a:r>
            <a:r>
              <a:rPr lang="vi-VN" dirty="0" err="1"/>
              <a:t>tả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trưng (</a:t>
            </a:r>
            <a:r>
              <a:rPr lang="vi-VN" dirty="0" err="1"/>
              <a:t>feature</a:t>
            </a:r>
            <a:r>
              <a:rPr lang="vi-VN" dirty="0"/>
              <a:t> </a:t>
            </a:r>
            <a:r>
              <a:rPr lang="vi-VN" dirty="0" err="1"/>
              <a:t>descriptor</a:t>
            </a:r>
            <a:r>
              <a:rPr lang="vi-VN" dirty="0"/>
              <a:t>) </a:t>
            </a:r>
            <a:r>
              <a:rPr lang="vi-VN" dirty="0" err="1"/>
              <a:t>nhằm</a:t>
            </a:r>
            <a:r>
              <a:rPr lang="vi-VN" dirty="0"/>
              <a:t> </a:t>
            </a:r>
            <a:r>
              <a:rPr lang="vi-VN" dirty="0" err="1"/>
              <a:t>mục</a:t>
            </a:r>
            <a:r>
              <a:rPr lang="vi-VN" dirty="0"/>
              <a:t> </a:t>
            </a:r>
            <a:r>
              <a:rPr lang="vi-VN" dirty="0" err="1"/>
              <a:t>đích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vật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(</a:t>
            </a:r>
            <a:r>
              <a:rPr lang="vi-VN" dirty="0" err="1"/>
              <a:t>object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933E8C0-B2EF-6844-EC44-47E636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3395" y="6356350"/>
            <a:ext cx="193735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06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4E0A6BB5-6D8D-4E2B-A24A-256FD30E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600"/>
              <a:t>Face detection by HOG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3AF45"/>
          </a:solidFill>
          <a:ln w="38100" cap="rnd">
            <a:solidFill>
              <a:srgbClr val="83AF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9735E5F-1FF1-70E9-2310-78C92AE7F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/>
              <a:t>HOG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thuật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</a:t>
            </a:r>
            <a:r>
              <a:rPr lang="vi-VN" dirty="0" err="1"/>
              <a:t>rất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áp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trong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. </a:t>
            </a:r>
            <a:r>
              <a:rPr lang="vi-VN" dirty="0" err="1"/>
              <a:t>Bởi</a:t>
            </a:r>
            <a:r>
              <a:rPr lang="vi-VN" dirty="0"/>
              <a:t> </a:t>
            </a: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biểu</a:t>
            </a:r>
            <a:r>
              <a:rPr lang="vi-VN" dirty="0"/>
              <a:t> </a:t>
            </a:r>
            <a:r>
              <a:rPr lang="vi-VN" dirty="0" err="1"/>
              <a:t>diễn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nét</a:t>
            </a:r>
            <a:r>
              <a:rPr lang="vi-VN" dirty="0"/>
              <a:t> </a:t>
            </a:r>
            <a:r>
              <a:rPr lang="vi-VN" dirty="0" err="1"/>
              <a:t>chính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khuôn </a:t>
            </a:r>
            <a:r>
              <a:rPr lang="vi-VN" dirty="0" err="1"/>
              <a:t>mặt</a:t>
            </a:r>
            <a:r>
              <a:rPr lang="vi-VN" dirty="0"/>
              <a:t> </a:t>
            </a:r>
            <a:r>
              <a:rPr lang="vi-VN" dirty="0" err="1"/>
              <a:t>dựa</a:t>
            </a:r>
            <a:r>
              <a:rPr lang="vi-VN" dirty="0"/>
              <a:t> trên phương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lớn</a:t>
            </a:r>
            <a:r>
              <a:rPr lang="vi-VN" dirty="0"/>
              <a:t> </a:t>
            </a:r>
            <a:r>
              <a:rPr lang="vi-VN" dirty="0" err="1"/>
              <a:t>gradient</a:t>
            </a:r>
            <a:r>
              <a:rPr lang="vi-VN" dirty="0"/>
              <a:t> thông qua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véc</a:t>
            </a:r>
            <a:r>
              <a:rPr lang="vi-VN" dirty="0"/>
              <a:t> tơ trên </a:t>
            </a:r>
            <a:r>
              <a:rPr lang="vi-VN" dirty="0" err="1"/>
              <a:t>mỗi</a:t>
            </a:r>
            <a:r>
              <a:rPr lang="vi-VN" dirty="0"/>
              <a:t> </a:t>
            </a:r>
            <a:r>
              <a:rPr lang="vi-VN" dirty="0" err="1"/>
              <a:t>cell</a:t>
            </a:r>
            <a:r>
              <a:rPr lang="vi-VN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4EE700E-7FA6-82A4-68AE-B07D8768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44768" y="6356350"/>
            <a:ext cx="13716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Hình ảnh 5" descr="Ảnh có chứa ống nói&#10;&#10;Mô tả được tạo tự động">
            <a:extLst>
              <a:ext uri="{FF2B5EF4-FFF2-40B4-BE49-F238E27FC236}">
                <a16:creationId xmlns:a16="http://schemas.microsoft.com/office/drawing/2014/main" id="{CF0F9C9E-1F7B-30A5-F236-A18185D9C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13716"/>
            <a:ext cx="4014216" cy="4014216"/>
          </a:xfrm>
          <a:prstGeom prst="rect">
            <a:avLst/>
          </a:prstGeom>
        </p:spPr>
      </p:pic>
      <p:pic>
        <p:nvPicPr>
          <p:cNvPr id="5" name="Picture 25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1FF6B8D7-6E44-D410-3189-FABA11B0E7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375918"/>
            <a:ext cx="3995928" cy="214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07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E9E7FAF-73BE-35AA-758B-AEB1D7F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/>
              <a:t>Implementation of SVM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036B69A-04D0-5680-175E-864B897C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3652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z="16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3AF45"/>
          </a:solidFill>
          <a:ln w="38100" cap="rnd">
            <a:solidFill>
              <a:srgbClr val="83AF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Hình ảnh 5" descr="Ảnh có chứa văn bản, đen, thiết bị điện tử, bàn phím&#10;&#10;Mô tả được tạo tự động">
            <a:extLst>
              <a:ext uri="{FF2B5EF4-FFF2-40B4-BE49-F238E27FC236}">
                <a16:creationId xmlns:a16="http://schemas.microsoft.com/office/drawing/2014/main" id="{AEF1370A-1E10-0CB9-0717-10217253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751567"/>
            <a:ext cx="5614416" cy="3677442"/>
          </a:xfrm>
          <a:prstGeom prst="rect">
            <a:avLst/>
          </a:prstGeom>
        </p:spPr>
      </p:pic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3CF1D89D-69C7-17EF-1B7C-4CBCAF054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758585"/>
            <a:ext cx="5614416" cy="36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4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C31193D-8A04-F07C-0D4B-B7460823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25</a:t>
            </a:fld>
            <a:endParaRPr lang="en-US"/>
          </a:p>
        </p:txBody>
      </p:sp>
      <p:pic>
        <p:nvPicPr>
          <p:cNvPr id="5" name="Hình ảnh 4" descr="Ảnh có chứa văn bản, trong nhà&#10;&#10;Mô tả được tạo tự động">
            <a:extLst>
              <a:ext uri="{FF2B5EF4-FFF2-40B4-BE49-F238E27FC236}">
                <a16:creationId xmlns:a16="http://schemas.microsoft.com/office/drawing/2014/main" id="{903D27C0-3F43-9D6B-EE93-DFC796C99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4" y="272733"/>
            <a:ext cx="2585155" cy="2524442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A844ACF2-279F-7461-7D01-131D978D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78" y="389255"/>
            <a:ext cx="674301" cy="904527"/>
          </a:xfrm>
          <a:prstGeom prst="rect">
            <a:avLst/>
          </a:prstGeom>
        </p:spPr>
      </p:pic>
      <p:pic>
        <p:nvPicPr>
          <p:cNvPr id="7" name="Hình ảnh 6" descr="Ảnh có chứa văn bản&#10;&#10;Mô tả được tạo tự động">
            <a:extLst>
              <a:ext uri="{FF2B5EF4-FFF2-40B4-BE49-F238E27FC236}">
                <a16:creationId xmlns:a16="http://schemas.microsoft.com/office/drawing/2014/main" id="{57B45A4E-F65D-B8BA-CCE7-16E98C536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60" y="272733"/>
            <a:ext cx="2583396" cy="2524442"/>
          </a:xfrm>
          <a:prstGeom prst="rect">
            <a:avLst/>
          </a:prstGeom>
        </p:spPr>
      </p:pic>
      <p:pic>
        <p:nvPicPr>
          <p:cNvPr id="8" name="Hình ảnh 7" descr="Ảnh có chứa văn bản&#10;&#10;Mô tả được tạo tự động">
            <a:extLst>
              <a:ext uri="{FF2B5EF4-FFF2-40B4-BE49-F238E27FC236}">
                <a16:creationId xmlns:a16="http://schemas.microsoft.com/office/drawing/2014/main" id="{36066308-A15D-6F77-1C3C-D1E378BF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36" y="389254"/>
            <a:ext cx="796845" cy="904527"/>
          </a:xfrm>
          <a:prstGeom prst="rect">
            <a:avLst/>
          </a:prstGeom>
        </p:spPr>
      </p:pic>
      <p:pic>
        <p:nvPicPr>
          <p:cNvPr id="9" name="Hình ảnh 8" descr="Ảnh có chứa văn bản, người, mỉm cười, tạo dáng&#10;&#10;Mô tả được tạo tự động">
            <a:extLst>
              <a:ext uri="{FF2B5EF4-FFF2-40B4-BE49-F238E27FC236}">
                <a16:creationId xmlns:a16="http://schemas.microsoft.com/office/drawing/2014/main" id="{050350CC-24CE-5B3B-3B66-59E95A7DE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15" y="272733"/>
            <a:ext cx="2584768" cy="2524441"/>
          </a:xfrm>
          <a:prstGeom prst="rect">
            <a:avLst/>
          </a:prstGeom>
        </p:spPr>
      </p:pic>
      <p:pic>
        <p:nvPicPr>
          <p:cNvPr id="10" name="Hình ảnh 9" descr="Ảnh có chứa văn bản&#10;&#10;Mô tả được tạo tự động">
            <a:extLst>
              <a:ext uri="{FF2B5EF4-FFF2-40B4-BE49-F238E27FC236}">
                <a16:creationId xmlns:a16="http://schemas.microsoft.com/office/drawing/2014/main" id="{33913DD4-09BE-F8DC-BB0D-5AA9E824E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782" y="389253"/>
            <a:ext cx="726363" cy="904527"/>
          </a:xfrm>
          <a:prstGeom prst="rect">
            <a:avLst/>
          </a:prstGeom>
        </p:spPr>
      </p:pic>
      <p:pic>
        <p:nvPicPr>
          <p:cNvPr id="11" name="Hình ảnh 10" descr="Ảnh có chứa tóc, nhìn chằm chằm, đóng&#10;&#10;Mô tả được tạo tự động">
            <a:extLst>
              <a:ext uri="{FF2B5EF4-FFF2-40B4-BE49-F238E27FC236}">
                <a16:creationId xmlns:a16="http://schemas.microsoft.com/office/drawing/2014/main" id="{1C6A3578-E983-61CB-C6CB-93E915960A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" y="3429000"/>
            <a:ext cx="2583407" cy="2524442"/>
          </a:xfrm>
          <a:prstGeom prst="rect">
            <a:avLst/>
          </a:prstGeom>
        </p:spPr>
      </p:pic>
      <p:pic>
        <p:nvPicPr>
          <p:cNvPr id="12" name="Hình ảnh 11" descr="Ảnh có chứa văn bản&#10;&#10;Mô tả được tạo tự động">
            <a:extLst>
              <a:ext uri="{FF2B5EF4-FFF2-40B4-BE49-F238E27FC236}">
                <a16:creationId xmlns:a16="http://schemas.microsoft.com/office/drawing/2014/main" id="{FC4C6EE3-C018-6BBC-A6B7-1F98B84D1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7" y="3517265"/>
            <a:ext cx="664141" cy="757354"/>
          </a:xfrm>
          <a:prstGeom prst="rect">
            <a:avLst/>
          </a:prstGeom>
        </p:spPr>
      </p:pic>
      <p:pic>
        <p:nvPicPr>
          <p:cNvPr id="13" name="Hình ảnh 12" descr="Ảnh có chứa văn bản, trong nhà, người, tạo dáng&#10;&#10;Mô tả được tạo tự động">
            <a:extLst>
              <a:ext uri="{FF2B5EF4-FFF2-40B4-BE49-F238E27FC236}">
                <a16:creationId xmlns:a16="http://schemas.microsoft.com/office/drawing/2014/main" id="{DE135300-D9BA-96FD-3D80-16878036B3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88" y="3429000"/>
            <a:ext cx="2584768" cy="2524441"/>
          </a:xfrm>
          <a:prstGeom prst="rect">
            <a:avLst/>
          </a:prstGeom>
        </p:spPr>
      </p:pic>
      <p:pic>
        <p:nvPicPr>
          <p:cNvPr id="14" name="Hình ảnh 13" descr="Ảnh có chứa văn bản&#10;&#10;Mô tả được tạo tự động">
            <a:extLst>
              <a:ext uri="{FF2B5EF4-FFF2-40B4-BE49-F238E27FC236}">
                <a16:creationId xmlns:a16="http://schemas.microsoft.com/office/drawing/2014/main" id="{25CFBA87-1A87-F743-09FF-4A2458E3FC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656" y="3529329"/>
            <a:ext cx="997372" cy="745289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4D59501-0823-E4A2-8521-8E9F7DE292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236" y="3501592"/>
            <a:ext cx="2584546" cy="2524440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457C9E53-3AAB-E8C7-1DEB-879283C4DC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550" y="3529328"/>
            <a:ext cx="491810" cy="9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04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86546B-D753-8F97-67A2-5A00B127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DeepFace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A3BD47D-BF69-36A0-29F5-92A85097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92861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Deepface</a:t>
            </a:r>
            <a:r>
              <a:rPr lang="en-US" dirty="0"/>
              <a:t> is a lightweight face recognition and facial attribute analysis (age, gender, emotion and race) framework for python. It is a hybrid face recognition framework wrapping state-of-the-art models: VGG-Face, Google </a:t>
            </a:r>
            <a:r>
              <a:rPr lang="en-US" dirty="0" err="1"/>
              <a:t>FaceNet</a:t>
            </a:r>
            <a:r>
              <a:rPr lang="en-US" dirty="0"/>
              <a:t>, </a:t>
            </a:r>
            <a:r>
              <a:rPr lang="en-US" dirty="0" err="1"/>
              <a:t>OpenFace</a:t>
            </a:r>
            <a:r>
              <a:rPr lang="en-US" dirty="0"/>
              <a:t>, Facebook </a:t>
            </a:r>
            <a:r>
              <a:rPr lang="en-US" dirty="0" err="1"/>
              <a:t>DeepFace</a:t>
            </a:r>
            <a:r>
              <a:rPr lang="en-US" dirty="0"/>
              <a:t>, </a:t>
            </a:r>
            <a:r>
              <a:rPr lang="en-US" dirty="0" err="1"/>
              <a:t>DeepID</a:t>
            </a:r>
            <a:r>
              <a:rPr lang="en-US" dirty="0"/>
              <a:t>, </a:t>
            </a:r>
            <a:r>
              <a:rPr lang="en-US" dirty="0" err="1"/>
              <a:t>ArcFace</a:t>
            </a:r>
            <a:r>
              <a:rPr lang="en-US" dirty="0"/>
              <a:t>, </a:t>
            </a:r>
            <a:r>
              <a:rPr lang="en-US" dirty="0" err="1"/>
              <a:t>Dlib</a:t>
            </a:r>
            <a:r>
              <a:rPr lang="en-US" dirty="0"/>
              <a:t> and </a:t>
            </a:r>
            <a:r>
              <a:rPr lang="en-US" dirty="0" err="1"/>
              <a:t>SFace</a:t>
            </a:r>
            <a:r>
              <a:rPr lang="en-US" dirty="0"/>
              <a:t>.</a:t>
            </a:r>
          </a:p>
          <a:p>
            <a:r>
              <a:rPr lang="en-US" dirty="0"/>
              <a:t>Experiments show that human beings have 97.53% accuracy on facial recognition tasks whereas those models already reached and passed that accuracy level.</a:t>
            </a:r>
          </a:p>
          <a:p>
            <a:r>
              <a:rPr lang="en-US" dirty="0"/>
              <a:t>If you run face recognition with </a:t>
            </a:r>
            <a:r>
              <a:rPr lang="en-US" dirty="0" err="1"/>
              <a:t>DeepFace</a:t>
            </a:r>
            <a:r>
              <a:rPr lang="en-US" dirty="0"/>
              <a:t>, you get access to a set of features: Face Verification, Face Recognition, Facial Attribute Analysis, Real-Time Face Analysis.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284630F-724C-7E1F-79C0-670FD065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75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7F412F-EEF0-7F23-83FB-A3082A79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dirty="0" err="1"/>
              <a:t>DeepFace</a:t>
            </a:r>
            <a:endParaRPr lang="en-US" dirty="0"/>
          </a:p>
        </p:txBody>
      </p:sp>
      <p:pic>
        <p:nvPicPr>
          <p:cNvPr id="6" name="Chỗ dành sẵn cho Nội dung 5" descr="Ảnh có chứa văn bản, người, trong nhà, người phụ nữ&#10;&#10;Mô tả được tạo tự động">
            <a:extLst>
              <a:ext uri="{FF2B5EF4-FFF2-40B4-BE49-F238E27FC236}">
                <a16:creationId xmlns:a16="http://schemas.microsoft.com/office/drawing/2014/main" id="{E52C565E-7480-A9DC-C5F1-746C1BF29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2135653"/>
            <a:ext cx="3644444" cy="3200000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DAAC402-B426-84CD-7BA1-BD764E6F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27</a:t>
            </a:fld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C234D0E8-41F8-CBA6-1337-7E5690F87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344" y="2309222"/>
            <a:ext cx="2688640" cy="3026431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96485789-620F-CAE8-EC28-A8B595764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84" y="2309222"/>
            <a:ext cx="3817554" cy="34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99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16C127B-9C35-5183-612C-49B33FB1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28</a:t>
            </a:fld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040F93D-AF3E-6F7E-517B-645F9E02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2" y="399075"/>
            <a:ext cx="2346786" cy="302992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D4FEDC3-D507-4729-61C8-BE0E2677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0" y="3860597"/>
            <a:ext cx="4302760" cy="2860878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15F443DB-C99D-8C89-0696-417F418B9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92" y="3935340"/>
            <a:ext cx="4635548" cy="2221619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BF8EC2C-686B-6418-60ED-C3C1EC95D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00" y="408709"/>
            <a:ext cx="5475060" cy="324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93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7" descr="Ảnh có chứa ngoài trời&#10;&#10;Mô tả được tạo tự động">
            <a:extLst>
              <a:ext uri="{FF2B5EF4-FFF2-40B4-BE49-F238E27FC236}">
                <a16:creationId xmlns:a16="http://schemas.microsoft.com/office/drawing/2014/main" id="{0B1F71F9-3F45-AD14-B677-EF7176C9CD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9DEEB0C2-3969-6DCD-7E8C-A4C12545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1322616"/>
            <a:ext cx="10905059" cy="2651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A4145C9A-7528-1972-9BDF-9911FAA0D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008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4820E0DB-A110-C167-0B30-42B520A9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3808" y="6214533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EC02184-5CE8-AC64-A791-D1BAAB067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000"/>
              <a:t>Introduction to Artificial Intelligence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3AF45"/>
          </a:solidFill>
          <a:ln w="38100" cap="rnd">
            <a:solidFill>
              <a:srgbClr val="83AF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325B97D-BFB0-BD9B-E197-CBE0D63DD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Autofit/>
          </a:bodyPr>
          <a:lstStyle/>
          <a:p>
            <a:pPr algn="just">
              <a:lnSpc>
                <a:spcPct val="104000"/>
              </a:lnSpc>
            </a:pPr>
            <a:r>
              <a:rPr lang="en-US" sz="2000" dirty="0"/>
              <a:t>Al is intelligence demonstrated by machines, unlike the natural intelligence displayed by humans and animals, which involves consciousness and emotionality.</a:t>
            </a:r>
          </a:p>
          <a:p>
            <a:pPr algn="just">
              <a:lnSpc>
                <a:spcPct val="104000"/>
              </a:lnSpc>
            </a:pPr>
            <a:r>
              <a:rPr lang="en-US" sz="2000" dirty="0"/>
              <a:t>Machine learning is the study of computer algorithms that improve automatically through experience and by the use of data. It is seen as apart of artificial intelligence.</a:t>
            </a:r>
          </a:p>
          <a:p>
            <a:pPr algn="just">
              <a:lnSpc>
                <a:spcPct val="104000"/>
              </a:lnSpc>
            </a:pPr>
            <a:r>
              <a:rPr lang="en-US" sz="2000" dirty="0"/>
              <a:t>Deep learning is part of a broader family of machine learning methods based on artificial neural networks with representation learning. Learning can be supervised, semi-supervised or unsupervised.</a:t>
            </a:r>
          </a:p>
        </p:txBody>
      </p:sp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65EFA596-5865-ED7F-18C0-88419DA85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89" r="26244" b="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BAF6EAA-8763-AEE6-E9EA-1514F6B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34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267370E2-999E-744D-3EEB-CD9F2EAD6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7538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938DA45-2A61-CD33-FFC5-D14BE4E1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9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1F4A09B-3E87-5A6B-0A79-1ED2B06DF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100"/>
              <a:t>What is image processing?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5DBBB1C-96E2-6C79-F0E7-34B09AC85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Image processing is the use of a digital computer to process digital images through an algorithm. From that, we can enhance the images or extract useful information from it.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83AF45"/>
          </a:solidFill>
          <a:ln w="34925">
            <a:solidFill>
              <a:srgbClr val="83AF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4BE6BFB-39FD-7D48-13F4-6432EB29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02" y="2290936"/>
            <a:ext cx="9716204" cy="3959352"/>
          </a:xfrm>
          <a:prstGeom prst="rect">
            <a:avLst/>
          </a:prstGeom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E6AE3FB3-0C80-1430-BBFA-0C2A31E8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5DAA40F-4F28-4316-934E-C55D7C3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D467C8-A8E0-468B-B88D-9CEEE37B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345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3A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C973977-5511-03BD-2EFD-CBF24C37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329184"/>
            <a:ext cx="6241568" cy="1783080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000">
                <a:solidFill>
                  <a:schemeClr val="bg1"/>
                </a:solidFill>
              </a:rPr>
              <a:t>How to find Facial Expressions?</a:t>
            </a:r>
          </a:p>
        </p:txBody>
      </p:sp>
      <p:sp>
        <p:nvSpPr>
          <p:cNvPr id="19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62E7E20-ABBF-4174-4D39-74B63604F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06624"/>
            <a:ext cx="6241568" cy="348386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Vision based techniques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Camera/ Video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Images</a:t>
            </a:r>
          </a:p>
          <a:p>
            <a:r>
              <a:rPr lang="en-US" dirty="0">
                <a:solidFill>
                  <a:schemeClr val="bg1"/>
                </a:solidFill>
              </a:rPr>
              <a:t>Bio-signals/Physiological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PPG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ECG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EEG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E39540C-DF09-0B6D-12D8-6301DA800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94" y="3754405"/>
            <a:ext cx="4014216" cy="2178019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8AC2A128-980F-0C16-ABE1-042904000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094" y="1022381"/>
            <a:ext cx="4014216" cy="2178019"/>
          </a:xfrm>
          <a:prstGeom prst="rect">
            <a:avLst/>
          </a:prstGeom>
        </p:spPr>
      </p:pic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ED98378-EABE-82E3-A62A-E28EC5B8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950752F-1E22-2962-F524-745F8864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200"/>
              <a:t>Types of facial expressions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3AF45"/>
          </a:solidFill>
          <a:ln w="38100" cap="rnd">
            <a:solidFill>
              <a:srgbClr val="83AF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hỗ dành sẵn cho Nội dung 4" descr="Ảnh có chứa em bé, người, trong nhà, nắm giữ&#10;&#10;Mô tả được tạo tự động">
            <a:extLst>
              <a:ext uri="{FF2B5EF4-FFF2-40B4-BE49-F238E27FC236}">
                <a16:creationId xmlns:a16="http://schemas.microsoft.com/office/drawing/2014/main" id="{49C7B988-21AB-A090-8B1D-454F44144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0" r="1522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9BE57A07-06B3-56A3-3348-005D864B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1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5455ECE-9609-8605-935B-49EEF299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339558-CE6B-6634-C4EB-887CB0B95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 face photos</a:t>
            </a:r>
          </a:p>
          <a:p>
            <a:r>
              <a:rPr lang="en-US" dirty="0"/>
              <a:t>Front face includes eyes, noses, ears and mouth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D08325F-97A5-C597-928E-0D2DB44A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4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E77B4B-F3F0-0089-B95C-907A0E60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166AB4E-7242-DAA0-D467-B92226A9D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in 7 emotions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161AC55-02FA-9C16-EF03-040FDCC3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7623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311C21"/>
      </a:dk2>
      <a:lt2>
        <a:srgbClr val="F1F0F3"/>
      </a:lt2>
      <a:accent1>
        <a:srgbClr val="83AF45"/>
      </a:accent1>
      <a:accent2>
        <a:srgbClr val="A6A637"/>
      </a:accent2>
      <a:accent3>
        <a:srgbClr val="C3924D"/>
      </a:accent3>
      <a:accent4>
        <a:srgbClr val="B14E3B"/>
      </a:accent4>
      <a:accent5>
        <a:srgbClr val="C34D6B"/>
      </a:accent5>
      <a:accent6>
        <a:srgbClr val="B13B8A"/>
      </a:accent6>
      <a:hlink>
        <a:srgbClr val="C0424D"/>
      </a:hlink>
      <a:folHlink>
        <a:srgbClr val="7F7F7F"/>
      </a:folHlink>
    </a:clrScheme>
    <a:fontScheme name="Custom 2">
      <a:majorFont>
        <a:latin typeface="Sitka Display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967</Words>
  <Application>Microsoft Office PowerPoint</Application>
  <PresentationFormat>Màn hình rộng</PresentationFormat>
  <Paragraphs>106</Paragraphs>
  <Slides>29</Slides>
  <Notes>0</Notes>
  <HiddenSlides>1</HiddenSlides>
  <MMClips>1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Sitka Display</vt:lpstr>
      <vt:lpstr>SketchyVTI</vt:lpstr>
      <vt:lpstr>Emotional Face Recognition</vt:lpstr>
      <vt:lpstr>Why?</vt:lpstr>
      <vt:lpstr>Introduction to Artificial Intelligence</vt:lpstr>
      <vt:lpstr>Bản trình bày PowerPoint</vt:lpstr>
      <vt:lpstr>What is image processing?</vt:lpstr>
      <vt:lpstr>How to find Facial Expressions?</vt:lpstr>
      <vt:lpstr>Types of facial expressions</vt:lpstr>
      <vt:lpstr>Input</vt:lpstr>
      <vt:lpstr>Output</vt:lpstr>
      <vt:lpstr>Bản trình bày PowerPoint</vt:lpstr>
      <vt:lpstr>Dataset</vt:lpstr>
      <vt:lpstr>FER_2013</vt:lpstr>
      <vt:lpstr>Model</vt:lpstr>
      <vt:lpstr>Bản trình bày PowerPoint</vt:lpstr>
      <vt:lpstr>Explanation</vt:lpstr>
      <vt:lpstr>Explanation</vt:lpstr>
      <vt:lpstr>Implementation of CNN</vt:lpstr>
      <vt:lpstr>Bản trình bày PowerPoint</vt:lpstr>
      <vt:lpstr>Bản trình bày PowerPoint</vt:lpstr>
      <vt:lpstr>SVM</vt:lpstr>
      <vt:lpstr>Bản trình bày PowerPoint</vt:lpstr>
      <vt:lpstr>Đặc trưng HOG</vt:lpstr>
      <vt:lpstr>Face detection by HOG</vt:lpstr>
      <vt:lpstr>Implementation of SVM</vt:lpstr>
      <vt:lpstr>Bản trình bày PowerPoint</vt:lpstr>
      <vt:lpstr>DeepFace</vt:lpstr>
      <vt:lpstr>Implementation of DeepFace</vt:lpstr>
      <vt:lpstr>Bản trình bày PowerPoint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Emotional Face Recognition</dc:title>
  <dc:creator>Quốc Thịnh Bùi</dc:creator>
  <cp:lastModifiedBy>Quốc Thịnh Bùi</cp:lastModifiedBy>
  <cp:revision>20</cp:revision>
  <dcterms:created xsi:type="dcterms:W3CDTF">2022-05-09T02:53:11Z</dcterms:created>
  <dcterms:modified xsi:type="dcterms:W3CDTF">2022-06-27T14:53:42Z</dcterms:modified>
</cp:coreProperties>
</file>